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1"/>
  </p:notesMasterIdLst>
  <p:sldIdLst>
    <p:sldId id="256" r:id="rId2"/>
    <p:sldId id="275" r:id="rId3"/>
    <p:sldId id="269" r:id="rId4"/>
    <p:sldId id="270" r:id="rId5"/>
    <p:sldId id="271" r:id="rId6"/>
    <p:sldId id="272" r:id="rId7"/>
    <p:sldId id="273" r:id="rId8"/>
    <p:sldId id="274" r:id="rId9"/>
    <p:sldId id="295" r:id="rId10"/>
    <p:sldId id="298" r:id="rId11"/>
    <p:sldId id="296" r:id="rId12"/>
    <p:sldId id="297" r:id="rId13"/>
    <p:sldId id="299" r:id="rId14"/>
    <p:sldId id="300" r:id="rId15"/>
    <p:sldId id="338" r:id="rId16"/>
    <p:sldId id="322" r:id="rId17"/>
    <p:sldId id="323" r:id="rId18"/>
    <p:sldId id="301" r:id="rId19"/>
    <p:sldId id="339" r:id="rId20"/>
    <p:sldId id="314" r:id="rId21"/>
    <p:sldId id="315" r:id="rId22"/>
    <p:sldId id="316" r:id="rId23"/>
    <p:sldId id="317" r:id="rId24"/>
    <p:sldId id="318" r:id="rId25"/>
    <p:sldId id="319" r:id="rId26"/>
    <p:sldId id="320" r:id="rId27"/>
    <p:sldId id="324" r:id="rId28"/>
    <p:sldId id="325" r:id="rId29"/>
    <p:sldId id="326" r:id="rId30"/>
    <p:sldId id="327" r:id="rId31"/>
    <p:sldId id="332" r:id="rId32"/>
    <p:sldId id="328" r:id="rId33"/>
    <p:sldId id="334" r:id="rId34"/>
    <p:sldId id="335" r:id="rId35"/>
    <p:sldId id="336" r:id="rId36"/>
    <p:sldId id="337" r:id="rId37"/>
    <p:sldId id="329" r:id="rId38"/>
    <p:sldId id="330" r:id="rId39"/>
    <p:sldId id="331" r:id="rId40"/>
    <p:sldId id="304" r:id="rId41"/>
    <p:sldId id="305" r:id="rId42"/>
    <p:sldId id="308" r:id="rId43"/>
    <p:sldId id="309" r:id="rId44"/>
    <p:sldId id="310" r:id="rId45"/>
    <p:sldId id="311" r:id="rId46"/>
    <p:sldId id="312" r:id="rId47"/>
    <p:sldId id="313" r:id="rId48"/>
    <p:sldId id="333" r:id="rId49"/>
    <p:sldId id="340" r:id="rId50"/>
  </p:sldIdLst>
  <p:sldSz cx="9144000" cy="6858000" type="screen4x3"/>
  <p:notesSz cx="6985000" cy="92837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5"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72"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27363" cy="46355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956050" y="0"/>
            <a:ext cx="3027363" cy="463550"/>
          </a:xfrm>
          <a:prstGeom prst="rect">
            <a:avLst/>
          </a:prstGeom>
        </p:spPr>
        <p:txBody>
          <a:bodyPr vert="horz" lIns="91440" tIns="45720" rIns="91440" bIns="45720" rtlCol="0"/>
          <a:lstStyle>
            <a:lvl1pPr algn="r">
              <a:defRPr sz="1200"/>
            </a:lvl1pPr>
          </a:lstStyle>
          <a:p>
            <a:fld id="{CC957AB6-B273-4F6C-B149-A41DF8E392AC}" type="datetimeFigureOut">
              <a:rPr lang="es-AR" smtClean="0"/>
              <a:t>15/06/2016</a:t>
            </a:fld>
            <a:endParaRPr lang="es-AR"/>
          </a:p>
        </p:txBody>
      </p:sp>
      <p:sp>
        <p:nvSpPr>
          <p:cNvPr id="4" name="3 Marcador de imagen de diapositiva"/>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98500" y="4410075"/>
            <a:ext cx="5588000" cy="4176713"/>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818563"/>
            <a:ext cx="3027363" cy="46355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956050" y="8818563"/>
            <a:ext cx="3027363" cy="463550"/>
          </a:xfrm>
          <a:prstGeom prst="rect">
            <a:avLst/>
          </a:prstGeom>
        </p:spPr>
        <p:txBody>
          <a:bodyPr vert="horz" lIns="91440" tIns="45720" rIns="91440" bIns="45720" rtlCol="0" anchor="b"/>
          <a:lstStyle>
            <a:lvl1pPr algn="r">
              <a:defRPr sz="1200"/>
            </a:lvl1pPr>
          </a:lstStyle>
          <a:p>
            <a:fld id="{03819677-836F-436B-9D8A-107505ADCCF2}" type="slidenum">
              <a:rPr lang="es-AR" smtClean="0"/>
              <a:t>‹Nº›</a:t>
            </a:fld>
            <a:endParaRPr lang="es-AR"/>
          </a:p>
        </p:txBody>
      </p:sp>
    </p:spTree>
    <p:extLst>
      <p:ext uri="{BB962C8B-B14F-4D97-AF65-F5344CB8AC3E}">
        <p14:creationId xmlns:p14="http://schemas.microsoft.com/office/powerpoint/2010/main" val="1115775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03819677-836F-436B-9D8A-107505ADCCF2}" type="slidenum">
              <a:rPr lang="es-AR" smtClean="0"/>
              <a:t>49</a:t>
            </a:fld>
            <a:endParaRPr lang="es-AR"/>
          </a:p>
        </p:txBody>
      </p:sp>
    </p:spTree>
    <p:extLst>
      <p:ext uri="{BB962C8B-B14F-4D97-AF65-F5344CB8AC3E}">
        <p14:creationId xmlns:p14="http://schemas.microsoft.com/office/powerpoint/2010/main" val="701648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420112FC-0A0C-4F91-B3D1-4ABB0FD3DC10}" type="datetimeFigureOut">
              <a:rPr lang="es-AR" smtClean="0"/>
              <a:t>15/06/2016</a:t>
            </a:fld>
            <a:endParaRPr lang="es-A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381C03B1-EAD3-42D0-AC10-E39B2E482AAC}" type="slidenum">
              <a:rPr lang="es-AR" smtClean="0"/>
              <a:t>‹Nº›</a:t>
            </a:fld>
            <a:endParaRPr lang="es-AR"/>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s-AR"/>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20112FC-0A0C-4F91-B3D1-4ABB0FD3DC10}" type="datetimeFigureOut">
              <a:rPr lang="es-AR" smtClean="0"/>
              <a:t>15/06/2016</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81C03B1-EAD3-42D0-AC10-E39B2E482AAC}" type="slidenum">
              <a:rPr lang="es-AR" smtClean="0"/>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20112FC-0A0C-4F91-B3D1-4ABB0FD3DC10}" type="datetimeFigureOut">
              <a:rPr lang="es-AR" smtClean="0"/>
              <a:t>15/06/2016</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381C03B1-EAD3-42D0-AC10-E39B2E482AAC}" type="slidenum">
              <a:rPr lang="es-AR" smtClean="0"/>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20112FC-0A0C-4F91-B3D1-4ABB0FD3DC10}" type="datetimeFigureOut">
              <a:rPr lang="es-AR" smtClean="0"/>
              <a:t>15/06/2016</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81C03B1-EAD3-42D0-AC10-E39B2E482AAC}" type="slidenum">
              <a:rPr lang="es-AR" smtClean="0"/>
              <a:t>‹Nº›</a:t>
            </a:fld>
            <a:endParaRPr lang="es-AR"/>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 name="Date Placeholder 8"/>
          <p:cNvSpPr>
            <a:spLocks noGrp="1"/>
          </p:cNvSpPr>
          <p:nvPr>
            <p:ph type="dt" sz="half" idx="10"/>
          </p:nvPr>
        </p:nvSpPr>
        <p:spPr/>
        <p:txBody>
          <a:bodyPr/>
          <a:lstStyle>
            <a:lvl1pPr>
              <a:defRPr>
                <a:solidFill>
                  <a:srgbClr val="FFFFFF"/>
                </a:solidFill>
              </a:defRPr>
            </a:lvl1pPr>
          </a:lstStyle>
          <a:p>
            <a:fld id="{420112FC-0A0C-4F91-B3D1-4ABB0FD3DC10}" type="datetimeFigureOut">
              <a:rPr lang="es-AR" smtClean="0"/>
              <a:t>15/06/2016</a:t>
            </a:fld>
            <a:endParaRPr lang="es-AR"/>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381C03B1-EAD3-42D0-AC10-E39B2E482AAC}" type="slidenum">
              <a:rPr lang="es-AR" smtClean="0"/>
              <a:t>‹Nº›</a:t>
            </a:fld>
            <a:endParaRPr lang="es-AR"/>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s-AR"/>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s-ES" smtClean="0"/>
              <a:t>Haga clic para modificar el estilo de título del patrón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20112FC-0A0C-4F91-B3D1-4ABB0FD3DC10}" type="datetimeFigureOut">
              <a:rPr lang="es-AR" smtClean="0"/>
              <a:t>15/06/2016</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381C03B1-EAD3-42D0-AC10-E39B2E482AAC}" type="slidenum">
              <a:rPr lang="es-AR" smtClean="0"/>
              <a:t>‹Nº›</a:t>
            </a:fld>
            <a:endParaRPr lang="es-AR"/>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20112FC-0A0C-4F91-B3D1-4ABB0FD3DC10}" type="datetimeFigureOut">
              <a:rPr lang="es-AR" smtClean="0"/>
              <a:t>15/06/2016</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381C03B1-EAD3-42D0-AC10-E39B2E482AAC}" type="slidenum">
              <a:rPr lang="es-AR" smtClean="0"/>
              <a:t>‹Nº›</a:t>
            </a:fld>
            <a:endParaRPr lang="es-AR"/>
          </a:p>
        </p:txBody>
      </p:sp>
      <p:sp>
        <p:nvSpPr>
          <p:cNvPr id="10" name="Title 9"/>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20112FC-0A0C-4F91-B3D1-4ABB0FD3DC10}" type="datetimeFigureOut">
              <a:rPr lang="es-AR" smtClean="0"/>
              <a:t>15/06/2016</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381C03B1-EAD3-42D0-AC10-E39B2E482AAC}" type="slidenum">
              <a:rPr lang="es-AR" smtClean="0"/>
              <a:t>‹Nº›</a:t>
            </a:fld>
            <a:endParaRPr lang="es-AR"/>
          </a:p>
        </p:txBody>
      </p:sp>
      <p:sp>
        <p:nvSpPr>
          <p:cNvPr id="6" name="Title 5"/>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420112FC-0A0C-4F91-B3D1-4ABB0FD3DC10}" type="datetimeFigureOut">
              <a:rPr lang="es-AR" smtClean="0"/>
              <a:t>15/06/2016</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381C03B1-EAD3-42D0-AC10-E39B2E482AAC}" type="slidenum">
              <a:rPr lang="es-AR" smtClean="0"/>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0112FC-0A0C-4F91-B3D1-4ABB0FD3DC10}" type="datetimeFigureOut">
              <a:rPr lang="es-AR" smtClean="0"/>
              <a:t>15/06/2016</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381C03B1-EAD3-42D0-AC10-E39B2E482AAC}" type="slidenum">
              <a:rPr lang="es-AR" smtClean="0"/>
              <a:t>‹Nº›</a:t>
            </a:fld>
            <a:endParaRPr lang="es-AR"/>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s-ES" smtClean="0"/>
              <a:t>Haga clic para modificar el estilo de título del patrón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0112FC-0A0C-4F91-B3D1-4ABB0FD3DC10}" type="datetimeFigureOut">
              <a:rPr lang="es-AR" smtClean="0"/>
              <a:t>15/06/2016</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381C03B1-EAD3-42D0-AC10-E39B2E482AAC}" type="slidenum">
              <a:rPr lang="es-AR" smtClean="0"/>
              <a:t>‹Nº›</a:t>
            </a:fld>
            <a:endParaRPr lang="es-A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s-ES" smtClean="0"/>
              <a:t>Haga clic para modificar el estilo de 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420112FC-0A0C-4F91-B3D1-4ABB0FD3DC10}" type="datetimeFigureOut">
              <a:rPr lang="es-AR" smtClean="0"/>
              <a:t>15/06/2016</a:t>
            </a:fld>
            <a:endParaRPr lang="es-AR"/>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s-A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381C03B1-EAD3-42D0-AC10-E39B2E482AAC}" type="slidenum">
              <a:rPr lang="es-AR" smtClean="0"/>
              <a:t>‹Nº›</a:t>
            </a:fld>
            <a:endParaRPr lang="es-A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060483" y="2051743"/>
            <a:ext cx="1981200" cy="2933701"/>
          </a:xfrm>
        </p:spPr>
        <p:txBody>
          <a:bodyPr>
            <a:normAutofit/>
          </a:bodyPr>
          <a:lstStyle/>
          <a:p>
            <a:r>
              <a:rPr lang="es-AR" dirty="0" smtClean="0"/>
              <a:t>EDUARDO M. FAVIER DUBOIS (H)</a:t>
            </a:r>
          </a:p>
          <a:p>
            <a:endParaRPr lang="es-AR" dirty="0" smtClean="0"/>
          </a:p>
          <a:p>
            <a:r>
              <a:rPr lang="es-AR" dirty="0" smtClean="0"/>
              <a:t>CORDOBA</a:t>
            </a:r>
            <a:endParaRPr lang="es-AR" dirty="0" smtClean="0"/>
          </a:p>
          <a:p>
            <a:r>
              <a:rPr lang="es-AR" smtClean="0"/>
              <a:t>16-6-16</a:t>
            </a:r>
            <a:endParaRPr lang="es-AR" dirty="0"/>
          </a:p>
        </p:txBody>
      </p:sp>
      <p:sp>
        <p:nvSpPr>
          <p:cNvPr id="2" name="1 Título"/>
          <p:cNvSpPr>
            <a:spLocks noGrp="1"/>
          </p:cNvSpPr>
          <p:nvPr>
            <p:ph type="title"/>
          </p:nvPr>
        </p:nvSpPr>
        <p:spPr/>
        <p:txBody>
          <a:bodyPr>
            <a:normAutofit fontScale="90000"/>
          </a:bodyPr>
          <a:lstStyle/>
          <a:p>
            <a:pPr algn="ctr"/>
            <a:r>
              <a:rPr lang="es-AR" sz="6000" dirty="0" smtClean="0"/>
              <a:t>CONTENIDOS DEL </a:t>
            </a:r>
            <a:r>
              <a:rPr lang="es-AR" sz="6000" dirty="0" smtClean="0"/>
              <a:t>DERECHO COMERCIAL</a:t>
            </a:r>
            <a:br>
              <a:rPr lang="es-AR" sz="6000" dirty="0" smtClean="0"/>
            </a:br>
            <a:r>
              <a:rPr lang="es-AR" dirty="0" smtClean="0"/>
              <a:t/>
            </a:r>
            <a:br>
              <a:rPr lang="es-AR" dirty="0" smtClean="0"/>
            </a:br>
            <a:r>
              <a:rPr lang="es-AR" dirty="0" smtClean="0"/>
              <a:t>A PARTIR DE LA REFORMA UNIFICADORA</a:t>
            </a:r>
            <a:endParaRPr lang="es-AR" dirty="0"/>
          </a:p>
        </p:txBody>
      </p:sp>
    </p:spTree>
    <p:extLst>
      <p:ext uri="{BB962C8B-B14F-4D97-AF65-F5344CB8AC3E}">
        <p14:creationId xmlns:p14="http://schemas.microsoft.com/office/powerpoint/2010/main" val="8628051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dirty="0" smtClean="0"/>
              <a:t>REQUISITO DE ACTIVIDAD EMPRESARIA PARA QUE HAYA CONFIGURACIÓN SOCIETARIA</a:t>
            </a:r>
          </a:p>
          <a:p>
            <a:r>
              <a:rPr lang="es-AR" dirty="0" smtClean="0"/>
              <a:t>CONSECUENTE SUPRESIÓN DE SOCIEDADES CIVILES</a:t>
            </a:r>
          </a:p>
          <a:p>
            <a:pPr lvl="1"/>
            <a:r>
              <a:rPr lang="es-AR" dirty="0" smtClean="0"/>
              <a:t>QUEDAN COMO INFORMALES</a:t>
            </a:r>
          </a:p>
          <a:p>
            <a:pPr lvl="1"/>
            <a:r>
              <a:rPr lang="es-AR" dirty="0" smtClean="0"/>
              <a:t>PUEDEN TRANSFORMARSE EN ALGUN TIPO SOCIAL</a:t>
            </a:r>
          </a:p>
          <a:p>
            <a:r>
              <a:rPr lang="es-AR" dirty="0" smtClean="0"/>
              <a:t>PASO DE LAS SOCIEDADES SIN EMPRESA (O SIN PATRIMONIO PROPIO) AL ÁMBITO DE LOS CONTRATOS ASOCIATIVOS</a:t>
            </a:r>
          </a:p>
          <a:p>
            <a:r>
              <a:rPr lang="es-AR" dirty="0" smtClean="0"/>
              <a:t>VENTAJAS PARA LAS AGRUPACIONES DE PROFESIONALES</a:t>
            </a:r>
          </a:p>
          <a:p>
            <a:pPr marL="45720" indent="0">
              <a:buNone/>
            </a:pPr>
            <a:r>
              <a:rPr lang="es-AR" dirty="0" smtClean="0"/>
              <a:t>	SOCIEDAD DE MEDIOS O</a:t>
            </a:r>
          </a:p>
          <a:p>
            <a:pPr marL="45720" indent="0">
              <a:buNone/>
            </a:pPr>
            <a:r>
              <a:rPr lang="es-AR" dirty="0"/>
              <a:t>	</a:t>
            </a:r>
            <a:r>
              <a:rPr lang="es-AR" dirty="0" smtClean="0"/>
              <a:t>CONTRATO DE AGRUPAMIENTO</a:t>
            </a:r>
          </a:p>
        </p:txBody>
      </p:sp>
      <p:sp>
        <p:nvSpPr>
          <p:cNvPr id="3" name="2 Título"/>
          <p:cNvSpPr>
            <a:spLocks noGrp="1"/>
          </p:cNvSpPr>
          <p:nvPr>
            <p:ph type="title"/>
          </p:nvPr>
        </p:nvSpPr>
        <p:spPr/>
        <p:txBody>
          <a:bodyPr/>
          <a:lstStyle/>
          <a:p>
            <a:r>
              <a:rPr lang="es-AR" dirty="0" smtClean="0"/>
              <a:t>SOCIEDADES EMPRESARIA Y DESAPARICIÓN DE SOCIEDADES CIVILES</a:t>
            </a:r>
            <a:endParaRPr lang="es-AR" dirty="0"/>
          </a:p>
        </p:txBody>
      </p:sp>
    </p:spTree>
    <p:extLst>
      <p:ext uri="{BB962C8B-B14F-4D97-AF65-F5344CB8AC3E}">
        <p14:creationId xmlns:p14="http://schemas.microsoft.com/office/powerpoint/2010/main" val="3354182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r>
              <a:rPr lang="es-ES" dirty="0" smtClean="0"/>
              <a:t>LAS ADMITE Y SOMETE AL ART. 299 LGS CON DIRECTORIO PLURAL, SINDICATURA PLURAL Y FISCALIZACIÓN PERMANENTE.</a:t>
            </a:r>
          </a:p>
          <a:p>
            <a:pPr algn="just"/>
            <a:r>
              <a:rPr lang="es-ES" dirty="0" smtClean="0"/>
              <a:t>EMPRESAS </a:t>
            </a:r>
            <a:r>
              <a:rPr lang="es-ES" dirty="0"/>
              <a:t>MULTINACIONALES: </a:t>
            </a:r>
            <a:r>
              <a:rPr lang="es-ES" dirty="0" smtClean="0"/>
              <a:t>FAVORECE LA RADICACIÓN Y ACTUACIÓN DE LAS EMPRESAS EXTRANJERAS Y MULTINACIONALES AL PERMITIRLES CONTAR EN EL PAÍS CON UNA FILIAL O SUBSIDIARIA TOTALMENTE INTEGRADA (ART. 123 LGS) MEDIANTE LA NUEVA FIGURA DE LA “SOCIEDAD ANÓNIMA UNIPERSONAL” (ART. 1º LEY GENERAL DE SOCIEDADES, LGS), LO QUE ELIMINA EL “RIESGO DE AGENCIA” (DESLEALTAD DEL OTRO SOCIO).</a:t>
            </a:r>
            <a:endParaRPr lang="es-AR" dirty="0" smtClean="0"/>
          </a:p>
          <a:p>
            <a:pPr algn="just"/>
            <a:r>
              <a:rPr lang="es-ES" dirty="0" smtClean="0"/>
              <a:t>GRANDES Y MEDIANAS EMPRESAS LOCALES: DICHA NORMA TAMBIÉN PERMITE LA DESCENTRALIZACIÓN OPERATIVA Y PATRIMONIAL DE EMPRESAS LOCALES DE CIERTA MAGNITUD AL POSIBILITARLES CONSTITUIR UNA O MÁS “SOCIEDADES ANÓNIMAS UNIPERSONALES” A CONDICIÓN DE CUMPLIR CIERTOS REQUISITOS (PLURALIDAD DE DIRECTORES, DE SÍNDICOS Y FISCALIZACIÓN ESTATAL PERMANENTE).</a:t>
            </a:r>
            <a:endParaRPr lang="es-AR" dirty="0" smtClean="0"/>
          </a:p>
          <a:p>
            <a:endParaRPr lang="es-AR" dirty="0"/>
          </a:p>
        </p:txBody>
      </p:sp>
      <p:sp>
        <p:nvSpPr>
          <p:cNvPr id="3" name="2 Título"/>
          <p:cNvSpPr>
            <a:spLocks noGrp="1"/>
          </p:cNvSpPr>
          <p:nvPr>
            <p:ph type="title"/>
          </p:nvPr>
        </p:nvSpPr>
        <p:spPr/>
        <p:txBody>
          <a:bodyPr/>
          <a:lstStyle/>
          <a:p>
            <a:r>
              <a:rPr lang="es-AR" dirty="0" smtClean="0"/>
              <a:t>LA SOCIEDAD ANÓNIMA UNIPERSONAL</a:t>
            </a:r>
            <a:br>
              <a:rPr lang="es-AR" dirty="0" smtClean="0"/>
            </a:br>
            <a:endParaRPr lang="es-AR" dirty="0"/>
          </a:p>
        </p:txBody>
      </p:sp>
    </p:spTree>
    <p:extLst>
      <p:ext uri="{BB962C8B-B14F-4D97-AF65-F5344CB8AC3E}">
        <p14:creationId xmlns:p14="http://schemas.microsoft.com/office/powerpoint/2010/main" val="1210091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r>
              <a:rPr lang="es-ES" sz="2400" dirty="0" smtClean="0"/>
              <a:t>PEQUEÑAS </a:t>
            </a:r>
            <a:r>
              <a:rPr lang="es-ES" sz="2400" dirty="0"/>
              <a:t>EMPRESAS Y EMPRENDIMIENTOS INFORMALES: </a:t>
            </a:r>
            <a:endParaRPr lang="es-ES" sz="2400" dirty="0" smtClean="0"/>
          </a:p>
          <a:p>
            <a:pPr lvl="1"/>
            <a:r>
              <a:rPr lang="es-ES" sz="2200" dirty="0" smtClean="0"/>
              <a:t>LIMITA LA RESPONSABILIDAD DE LOS EMPRESARIOS EN MATERIA SOCIETARIA AL ESTABLECER LA RESPONSABILIDAD “MANCOMUNADA” Y NO “SOLIDARIA” EN LAS SOCIEDADES INFORMALES (DE HECHO, IRREGULARES Y NULAS), SALVO CASOS ESPECIALES (ART. 24 LGS),</a:t>
            </a:r>
          </a:p>
          <a:p>
            <a:pPr lvl="1"/>
            <a:r>
              <a:rPr lang="es-ES" sz="2200" dirty="0" smtClean="0"/>
              <a:t>PERMITE INSCRIBIR BIENES REGISTRABLES Y OPONER EL CONTRATO ENTRE SOCIOS Y TERCEROS. </a:t>
            </a:r>
          </a:p>
          <a:p>
            <a:r>
              <a:rPr lang="es-ES" sz="2400" dirty="0" smtClean="0"/>
              <a:t>PROTECCION DE EMPRESAS PEQUEÑAS FRENTE A LAS GRANDES: PROTEGE A LAS PEQUEÑAS EMPRESAS DE LAS GRANDES CUANDO SE TRATA DE CONTRATOS DE ADHESIÓN A CLÁUSULAS GENERALES PREDISPUESTAS (ART. 984).</a:t>
            </a:r>
            <a:endParaRPr lang="es-AR" sz="2400" dirty="0" smtClean="0"/>
          </a:p>
          <a:p>
            <a:endParaRPr lang="es-AR" sz="2400" dirty="0"/>
          </a:p>
          <a:p>
            <a:endParaRPr lang="es-AR" sz="2400" dirty="0"/>
          </a:p>
        </p:txBody>
      </p:sp>
      <p:sp>
        <p:nvSpPr>
          <p:cNvPr id="3" name="2 Título"/>
          <p:cNvSpPr>
            <a:spLocks noGrp="1"/>
          </p:cNvSpPr>
          <p:nvPr>
            <p:ph type="title"/>
          </p:nvPr>
        </p:nvSpPr>
        <p:spPr/>
        <p:txBody>
          <a:bodyPr/>
          <a:lstStyle/>
          <a:p>
            <a:r>
              <a:rPr lang="es-AR" dirty="0" smtClean="0"/>
              <a:t>MEJOR RÉGIMEN PARA LAS SOCIEDADES INFORMALES</a:t>
            </a:r>
            <a:br>
              <a:rPr lang="es-AR" dirty="0" smtClean="0"/>
            </a:br>
            <a:endParaRPr lang="es-AR" dirty="0"/>
          </a:p>
        </p:txBody>
      </p:sp>
    </p:spTree>
    <p:extLst>
      <p:ext uri="{BB962C8B-B14F-4D97-AF65-F5344CB8AC3E}">
        <p14:creationId xmlns:p14="http://schemas.microsoft.com/office/powerpoint/2010/main" val="790895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 sz="2400" dirty="0" smtClean="0"/>
              <a:t>CONTINUACION </a:t>
            </a:r>
            <a:r>
              <a:rPr lang="es-ES" sz="2400" dirty="0"/>
              <a:t>DE LAS EMPRESAS</a:t>
            </a:r>
            <a:r>
              <a:rPr lang="es-ES" sz="2400" dirty="0" smtClean="0"/>
              <a:t>:</a:t>
            </a:r>
          </a:p>
          <a:p>
            <a:pPr lvl="1"/>
            <a:r>
              <a:rPr lang="es-ES" sz="2200" dirty="0" smtClean="0"/>
              <a:t>NO SANCIONA LA NULIDAD CON LA LIQUIDACIÓN </a:t>
            </a:r>
          </a:p>
          <a:p>
            <a:pPr lvl="1"/>
            <a:r>
              <a:rPr lang="es-ES" sz="2400" dirty="0" smtClean="0"/>
              <a:t>EN TODOS LOS CASOS, IMPIDE LA LIQUIDACIÓN DE LA SOCIEDAD POR REDUCCIÓN A UNO DEL NÚMERO DE SOCIOS O POR CUALQUIER OTRA CAUSAL DISOLUTORIA:</a:t>
            </a:r>
          </a:p>
          <a:p>
            <a:pPr lvl="2"/>
            <a:r>
              <a:rPr lang="es-ES" sz="2200" dirty="0" smtClean="0"/>
              <a:t>ADMITIENDO QUE PUEDA REACTIVARSE EN CUALQUIER TIEMPO</a:t>
            </a:r>
          </a:p>
          <a:p>
            <a:pPr lvl="2"/>
            <a:r>
              <a:rPr lang="es-ES" sz="2200" dirty="0" smtClean="0"/>
              <a:t>O QUE SIGA GIRANDO EN FORMA UNIPERSONAL (ARTS.94 BIS Y 100 LGS).</a:t>
            </a:r>
            <a:endParaRPr lang="es-AR" sz="2200" dirty="0" smtClean="0"/>
          </a:p>
          <a:p>
            <a:endParaRPr lang="es-AR" sz="2400" dirty="0"/>
          </a:p>
        </p:txBody>
      </p:sp>
      <p:sp>
        <p:nvSpPr>
          <p:cNvPr id="3" name="2 Título"/>
          <p:cNvSpPr>
            <a:spLocks noGrp="1"/>
          </p:cNvSpPr>
          <p:nvPr>
            <p:ph type="title"/>
          </p:nvPr>
        </p:nvSpPr>
        <p:spPr>
          <a:xfrm>
            <a:off x="381000" y="355846"/>
            <a:ext cx="8381260" cy="1344961"/>
          </a:xfrm>
        </p:spPr>
        <p:txBody>
          <a:bodyPr/>
          <a:lstStyle/>
          <a:p>
            <a:r>
              <a:rPr lang="es-AR" dirty="0" smtClean="0"/>
              <a:t>IMPEDIMENTOS PARA LA LIQUIDACIÓN SOCIETARIA</a:t>
            </a:r>
            <a:br>
              <a:rPr lang="es-AR" dirty="0" smtClean="0"/>
            </a:br>
            <a:endParaRPr lang="es-AR" dirty="0"/>
          </a:p>
        </p:txBody>
      </p:sp>
    </p:spTree>
    <p:extLst>
      <p:ext uri="{BB962C8B-B14F-4D97-AF65-F5344CB8AC3E}">
        <p14:creationId xmlns:p14="http://schemas.microsoft.com/office/powerpoint/2010/main" val="2077766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dirty="0" smtClean="0"/>
              <a:t>DEBER DE LEALTAD</a:t>
            </a:r>
          </a:p>
          <a:p>
            <a:r>
              <a:rPr lang="es-AR" dirty="0" smtClean="0"/>
              <a:t>DEBER DE DILIGENCIA</a:t>
            </a:r>
          </a:p>
          <a:p>
            <a:r>
              <a:rPr lang="es-AR" dirty="0" smtClean="0"/>
              <a:t>PREVENIR CONFLICTOS DE INTERESES</a:t>
            </a:r>
          </a:p>
          <a:p>
            <a:r>
              <a:rPr lang="es-AR" dirty="0" smtClean="0"/>
              <a:t>RESPONSABILIDAD ILIMITADA Y SOLIDARIA POR CULPA, POR ACCIÓN U OMISIÓN</a:t>
            </a:r>
          </a:p>
          <a:p>
            <a:r>
              <a:rPr lang="es-AR" dirty="0" smtClean="0"/>
              <a:t>PRESCRIPCION DE RESPONSABILIDAD RECIÉN A LOS TRES AÑOS DEL CESE DEL CARGO</a:t>
            </a:r>
          </a:p>
          <a:p>
            <a:r>
              <a:rPr lang="es-AR" dirty="0" smtClean="0"/>
              <a:t>FACULTADES EXTRAORDINARIAS EN CASO DE CONFLICTOS EN LA ADMINISTRACION QUE IMPIDAN TOMAR DECISIONES</a:t>
            </a:r>
          </a:p>
          <a:p>
            <a:r>
              <a:rPr lang="es-AR" dirty="0" smtClean="0"/>
              <a:t>REUNIONES A DISTANCIA</a:t>
            </a:r>
            <a:endParaRPr lang="es-AR" dirty="0"/>
          </a:p>
        </p:txBody>
      </p:sp>
      <p:sp>
        <p:nvSpPr>
          <p:cNvPr id="3" name="2 Título"/>
          <p:cNvSpPr>
            <a:spLocks noGrp="1"/>
          </p:cNvSpPr>
          <p:nvPr>
            <p:ph type="title"/>
          </p:nvPr>
        </p:nvSpPr>
        <p:spPr/>
        <p:txBody>
          <a:bodyPr/>
          <a:lstStyle/>
          <a:p>
            <a:r>
              <a:rPr lang="es-AR" dirty="0" smtClean="0"/>
              <a:t>CAMBIOS EN LA ADMINISTRACION DE PERSONAS JURIDICAS</a:t>
            </a:r>
            <a:endParaRPr lang="es-AR" dirty="0"/>
          </a:p>
        </p:txBody>
      </p:sp>
    </p:spTree>
    <p:extLst>
      <p:ext uri="{BB962C8B-B14F-4D97-AF65-F5344CB8AC3E}">
        <p14:creationId xmlns:p14="http://schemas.microsoft.com/office/powerpoint/2010/main" val="2579697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r>
              <a:rPr lang="es-AR" dirty="0" smtClean="0"/>
              <a:t>DENOMINACIÓN: ES “REGISTRO PÚBLICO” (NO DE COMERCIO)</a:t>
            </a:r>
          </a:p>
          <a:p>
            <a:r>
              <a:rPr lang="es-AR" dirty="0" smtClean="0"/>
              <a:t>AUSENCIA DE REGULACIÓN GENERAL DEL INSTITUTO (SOLO SE LO MENCIONA. QUEDA REGULADO EN LEYES LOCALES).</a:t>
            </a:r>
          </a:p>
          <a:p>
            <a:r>
              <a:rPr lang="es-AR" dirty="0" smtClean="0"/>
              <a:t>REDUCCIÓN DE LOS EFECTOS DE LAS INSCRIPCIONES EN CASO DE CONTRATOS ASOCIATIVOS Y SOCIEDADES INFORMALES</a:t>
            </a:r>
          </a:p>
          <a:p>
            <a:r>
              <a:rPr lang="es-AR" dirty="0" smtClean="0"/>
              <a:t>SUPRESIÓN DE LA MATRÍCULA DE COMERCIANTE (QUEDAN LOS AUXILIARES. MANTENIMIENTO EN 7/15 IGJ)</a:t>
            </a:r>
          </a:p>
          <a:p>
            <a:r>
              <a:rPr lang="es-AR" dirty="0" smtClean="0"/>
              <a:t>SUPRESIÓN FORMAL DEL CONTROL DE LEGALIDAD GENERAL SOCIETARIO (SE MANTIENE EN SOCIEDADES ANONIMAS). IGJ LO MANTIENE EN TODAS.</a:t>
            </a:r>
          </a:p>
          <a:p>
            <a:r>
              <a:rPr lang="es-AR" dirty="0" smtClean="0"/>
              <a:t>PLAZOS PARA PRESENTAR (20) Y PARA TRAMITE DE INSCRIPCION (30), ADMITE OPOSICIÓN DE PARTE INTERESADA. </a:t>
            </a:r>
          </a:p>
          <a:p>
            <a:r>
              <a:rPr lang="es-AR" dirty="0" smtClean="0"/>
              <a:t>DATOS DE INSCRIPCIÓN EN DOCUMENTACION SOCIETARIA</a:t>
            </a:r>
          </a:p>
          <a:p>
            <a:r>
              <a:rPr lang="es-AR" dirty="0" smtClean="0"/>
              <a:t>MANTENIMIENTO DE FACULTADES DE RUBRICA DEL REGISTRO</a:t>
            </a:r>
            <a:endParaRPr lang="es-AR" dirty="0"/>
          </a:p>
        </p:txBody>
      </p:sp>
      <p:sp>
        <p:nvSpPr>
          <p:cNvPr id="3" name="2 Título"/>
          <p:cNvSpPr>
            <a:spLocks noGrp="1"/>
          </p:cNvSpPr>
          <p:nvPr>
            <p:ph type="title"/>
          </p:nvPr>
        </p:nvSpPr>
        <p:spPr/>
        <p:txBody>
          <a:bodyPr/>
          <a:lstStyle/>
          <a:p>
            <a:r>
              <a:rPr lang="es-AR" dirty="0" smtClean="0"/>
              <a:t>REGISTRO MERCANTIL</a:t>
            </a:r>
            <a:endParaRPr lang="es-AR" dirty="0"/>
          </a:p>
        </p:txBody>
      </p:sp>
    </p:spTree>
    <p:extLst>
      <p:ext uri="{BB962C8B-B14F-4D97-AF65-F5344CB8AC3E}">
        <p14:creationId xmlns:p14="http://schemas.microsoft.com/office/powerpoint/2010/main" val="707526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AR" dirty="0" smtClean="0"/>
              <a:t>HISTÓRICA</a:t>
            </a:r>
          </a:p>
          <a:p>
            <a:pPr lvl="1"/>
            <a:r>
              <a:rPr lang="es-AR" dirty="0" smtClean="0"/>
              <a:t>RENDICION DE CUENTAS. </a:t>
            </a:r>
          </a:p>
          <a:p>
            <a:pPr lvl="1"/>
            <a:r>
              <a:rPr lang="es-AR" dirty="0" smtClean="0"/>
              <a:t>BASE LEGAL EXPLÍCITA</a:t>
            </a:r>
          </a:p>
          <a:p>
            <a:r>
              <a:rPr lang="es-AR" dirty="0" smtClean="0"/>
              <a:t>DE GESTION</a:t>
            </a:r>
          </a:p>
          <a:p>
            <a:pPr lvl="1"/>
            <a:r>
              <a:rPr lang="es-AR" dirty="0" smtClean="0"/>
              <a:t>ORGANO DE LA VISTA PARA TOMA DE DECISIONES</a:t>
            </a:r>
          </a:p>
          <a:p>
            <a:pPr lvl="1"/>
            <a:r>
              <a:rPr lang="es-AR" dirty="0" smtClean="0"/>
              <a:t>BASE LEGAL IMPLÍCITA EN DEBERES DE DIRECTORES</a:t>
            </a:r>
          </a:p>
          <a:p>
            <a:r>
              <a:rPr lang="es-AR" dirty="0" smtClean="0"/>
              <a:t>PROYECTADA O FUTURA</a:t>
            </a:r>
          </a:p>
          <a:p>
            <a:pPr lvl="1"/>
            <a:r>
              <a:rPr lang="es-AR" dirty="0" smtClean="0"/>
              <a:t>CREDITOS. INVERSORES. MERCADO. VALOR DE LA EMPRESA</a:t>
            </a:r>
          </a:p>
          <a:p>
            <a:r>
              <a:rPr lang="es-AR" dirty="0" smtClean="0"/>
              <a:t>SOCIAL</a:t>
            </a:r>
          </a:p>
          <a:p>
            <a:pPr lvl="1"/>
            <a:r>
              <a:rPr lang="es-AR" dirty="0" smtClean="0"/>
              <a:t>LABORAL</a:t>
            </a:r>
          </a:p>
          <a:p>
            <a:pPr lvl="1"/>
            <a:r>
              <a:rPr lang="es-AR" dirty="0" smtClean="0"/>
              <a:t>AMBIENTAL</a:t>
            </a:r>
          </a:p>
          <a:p>
            <a:r>
              <a:rPr lang="es-AR" dirty="0" smtClean="0"/>
              <a:t>PUBLICA O GUBERNAMENTAL</a:t>
            </a:r>
            <a:endParaRPr lang="es-AR" dirty="0"/>
          </a:p>
        </p:txBody>
      </p:sp>
      <p:sp>
        <p:nvSpPr>
          <p:cNvPr id="3" name="2 Título"/>
          <p:cNvSpPr>
            <a:spLocks noGrp="1"/>
          </p:cNvSpPr>
          <p:nvPr>
            <p:ph type="title"/>
          </p:nvPr>
        </p:nvSpPr>
        <p:spPr/>
        <p:txBody>
          <a:bodyPr/>
          <a:lstStyle/>
          <a:p>
            <a:r>
              <a:rPr lang="es-AR" dirty="0" smtClean="0"/>
              <a:t>CLASES DE CONTABILIDAD</a:t>
            </a:r>
            <a:endParaRPr lang="es-AR" dirty="0"/>
          </a:p>
        </p:txBody>
      </p:sp>
    </p:spTree>
    <p:extLst>
      <p:ext uri="{BB962C8B-B14F-4D97-AF65-F5344CB8AC3E}">
        <p14:creationId xmlns:p14="http://schemas.microsoft.com/office/powerpoint/2010/main" val="3485561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r>
              <a:rPr lang="es-AR" dirty="0"/>
              <a:t>DESAPARECEN EL COMERCIANTE Y LA SOCIEDAD “COMERCIAL” COMO OBLIGADOS CONTABLES.</a:t>
            </a:r>
          </a:p>
          <a:p>
            <a:r>
              <a:rPr lang="es-AR" dirty="0"/>
              <a:t>SE INCORPORAN PERSONAS HUMANAS CON CIERTAS ACTIVIDADES Y TODAS LAS PERSONAS JURIDICAS, CON O SIN FINES DE LUCRO</a:t>
            </a:r>
          </a:p>
          <a:p>
            <a:r>
              <a:rPr lang="es-AR" dirty="0"/>
              <a:t>SE ESTABLECE LA OBLIGACIÓN CONTABLE DE “ENTES”</a:t>
            </a:r>
          </a:p>
          <a:p>
            <a:r>
              <a:rPr lang="es-AR" dirty="0"/>
              <a:t>SE PERMITE LA EXENCION LOCAL POR VOLUMEN DE GIRO</a:t>
            </a:r>
          </a:p>
          <a:p>
            <a:r>
              <a:rPr lang="es-AR" dirty="0"/>
              <a:t>SE INCORPORA LA POSIBILIDAD DE CONTABILIDAD INFORMATICA PARA TODOS LOS SUJETOS.</a:t>
            </a:r>
          </a:p>
          <a:p>
            <a:r>
              <a:rPr lang="es-AR" dirty="0"/>
              <a:t>SE ADMITE LA CONTABILIDAD “VOLUNTARIA”</a:t>
            </a:r>
          </a:p>
          <a:p>
            <a:r>
              <a:rPr lang="es-AR" dirty="0"/>
              <a:t>SE MANTIENEN, FUERA DEL CÓDIGO, LOS AUXILIARES DE COMERCIO: MARTILLEROS Y CORREDORES, CON SUS OBLIGACIONES CONTABLES</a:t>
            </a:r>
          </a:p>
          <a:p>
            <a:endParaRPr lang="es-AR" dirty="0"/>
          </a:p>
        </p:txBody>
      </p:sp>
      <p:sp>
        <p:nvSpPr>
          <p:cNvPr id="3" name="2 Título"/>
          <p:cNvSpPr>
            <a:spLocks noGrp="1"/>
          </p:cNvSpPr>
          <p:nvPr>
            <p:ph type="title"/>
          </p:nvPr>
        </p:nvSpPr>
        <p:spPr/>
        <p:txBody>
          <a:bodyPr/>
          <a:lstStyle/>
          <a:p>
            <a:r>
              <a:rPr lang="es-AR" dirty="0" smtClean="0"/>
              <a:t>REGULACION CONTABLE</a:t>
            </a:r>
            <a:br>
              <a:rPr lang="es-AR" dirty="0" smtClean="0"/>
            </a:br>
            <a:r>
              <a:rPr lang="es-AR" dirty="0" smtClean="0"/>
              <a:t>en el nuevo código</a:t>
            </a:r>
            <a:endParaRPr lang="es-AR" dirty="0"/>
          </a:p>
        </p:txBody>
      </p:sp>
    </p:spTree>
    <p:extLst>
      <p:ext uri="{BB962C8B-B14F-4D97-AF65-F5344CB8AC3E}">
        <p14:creationId xmlns:p14="http://schemas.microsoft.com/office/powerpoint/2010/main" val="2511584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r>
              <a:rPr lang="es-AR" dirty="0" smtClean="0"/>
              <a:t>DESAPARECE EL COMERCIANTE </a:t>
            </a:r>
          </a:p>
          <a:p>
            <a:r>
              <a:rPr lang="es-AR" dirty="0" smtClean="0"/>
              <a:t>PERSONAS HUMANAS:</a:t>
            </a:r>
          </a:p>
          <a:p>
            <a:pPr lvl="1"/>
            <a:r>
              <a:rPr lang="es-AR" dirty="0" smtClean="0"/>
              <a:t>CON ACTIVIDAD </a:t>
            </a:r>
            <a:r>
              <a:rPr lang="es-AR" dirty="0"/>
              <a:t>ECONOMICA </a:t>
            </a:r>
            <a:r>
              <a:rPr lang="es-AR" dirty="0" smtClean="0"/>
              <a:t>ORGANIZADA</a:t>
            </a:r>
          </a:p>
          <a:p>
            <a:pPr lvl="2"/>
            <a:r>
              <a:rPr lang="es-AR" dirty="0" smtClean="0"/>
              <a:t>SALVO PROFESIONALES Y AGROPECUARIOS</a:t>
            </a:r>
            <a:endParaRPr lang="es-AR" dirty="0"/>
          </a:p>
          <a:p>
            <a:pPr lvl="1"/>
            <a:r>
              <a:rPr lang="es-AR" dirty="0"/>
              <a:t>TITULARES DE EMPRESAS</a:t>
            </a:r>
          </a:p>
          <a:p>
            <a:pPr lvl="1"/>
            <a:r>
              <a:rPr lang="es-AR" dirty="0"/>
              <a:t>TITULARES DE ESTABLECIMIENTOS COMERCIALES, INDUSTRIALES, AGROPECUARIOS O DE SERVICIOS</a:t>
            </a:r>
          </a:p>
          <a:p>
            <a:pPr marL="274320" lvl="1" indent="-228600">
              <a:buClr>
                <a:schemeClr val="accent1"/>
              </a:buClr>
              <a:buFont typeface="Wingdings 2" pitchFamily="18" charset="2"/>
              <a:buChar char=""/>
            </a:pPr>
            <a:r>
              <a:rPr lang="es-AR" dirty="0" smtClean="0"/>
              <a:t>PERSONAS </a:t>
            </a:r>
            <a:r>
              <a:rPr lang="es-AR" dirty="0"/>
              <a:t>JURÍDICAS</a:t>
            </a:r>
            <a:r>
              <a:rPr lang="es-AR" dirty="0" smtClean="0"/>
              <a:t>:</a:t>
            </a:r>
          </a:p>
          <a:p>
            <a:pPr marL="548640" lvl="2" indent="-228600">
              <a:buClr>
                <a:schemeClr val="accent1"/>
              </a:buClr>
              <a:buFont typeface="Wingdings 2" pitchFamily="18" charset="2"/>
              <a:buChar char=""/>
            </a:pPr>
            <a:r>
              <a:rPr lang="es-AR" dirty="0" smtClean="0"/>
              <a:t>SOCIEDADES</a:t>
            </a:r>
            <a:endParaRPr lang="es-AR" dirty="0"/>
          </a:p>
          <a:p>
            <a:pPr lvl="1"/>
            <a:r>
              <a:rPr lang="es-AR" dirty="0" smtClean="0"/>
              <a:t>ASOCIACIONES </a:t>
            </a:r>
            <a:r>
              <a:rPr lang="es-AR" dirty="0"/>
              <a:t>CIVILES, FUNDACIONES Y SIMPLES ASOCIACIONES</a:t>
            </a:r>
          </a:p>
          <a:p>
            <a:pPr lvl="1"/>
            <a:r>
              <a:rPr lang="es-AR" dirty="0"/>
              <a:t>COMUNIDADES RELIGIOSAS</a:t>
            </a:r>
          </a:p>
          <a:p>
            <a:pPr lvl="1"/>
            <a:r>
              <a:rPr lang="es-AR" dirty="0"/>
              <a:t>MUTUALES Y COOPERATIVAS</a:t>
            </a:r>
          </a:p>
          <a:p>
            <a:pPr lvl="1"/>
            <a:r>
              <a:rPr lang="es-AR" dirty="0"/>
              <a:t>CONSORCIOS DE PROPIEDAD </a:t>
            </a:r>
            <a:r>
              <a:rPr lang="es-AR" dirty="0" smtClean="0"/>
              <a:t>HORIZONTAL</a:t>
            </a:r>
          </a:p>
          <a:p>
            <a:r>
              <a:rPr lang="es-AR" dirty="0" smtClean="0"/>
              <a:t>MARTILLEROS Y CORREDORES.</a:t>
            </a:r>
          </a:p>
          <a:p>
            <a:r>
              <a:rPr lang="es-AR" dirty="0" smtClean="0"/>
              <a:t>EXCENCIÓN LOCAL POR VOLUMEN DE GIRO</a:t>
            </a:r>
          </a:p>
          <a:p>
            <a:pPr lvl="1"/>
            <a:endParaRPr lang="es-AR" dirty="0" smtClean="0"/>
          </a:p>
        </p:txBody>
      </p:sp>
      <p:sp>
        <p:nvSpPr>
          <p:cNvPr id="3" name="2 Título"/>
          <p:cNvSpPr>
            <a:spLocks noGrp="1"/>
          </p:cNvSpPr>
          <p:nvPr>
            <p:ph type="title"/>
          </p:nvPr>
        </p:nvSpPr>
        <p:spPr/>
        <p:txBody>
          <a:bodyPr/>
          <a:lstStyle/>
          <a:p>
            <a:r>
              <a:rPr lang="es-AR" dirty="0" smtClean="0"/>
              <a:t>NUEVOS OBLIGADOS CONTABLES</a:t>
            </a:r>
            <a:endParaRPr lang="es-AR" dirty="0"/>
          </a:p>
        </p:txBody>
      </p:sp>
    </p:spTree>
    <p:extLst>
      <p:ext uri="{BB962C8B-B14F-4D97-AF65-F5344CB8AC3E}">
        <p14:creationId xmlns:p14="http://schemas.microsoft.com/office/powerpoint/2010/main" val="2369070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dirty="0" smtClean="0"/>
              <a:t>REPRESENTACION APARENTE</a:t>
            </a:r>
          </a:p>
          <a:p>
            <a:r>
              <a:rPr lang="es-AR" dirty="0" smtClean="0"/>
              <a:t>RENDICION DE CUENTAS</a:t>
            </a:r>
          </a:p>
          <a:p>
            <a:r>
              <a:rPr lang="es-AR" dirty="0" smtClean="0"/>
              <a:t>TITULOS VALORES</a:t>
            </a:r>
          </a:p>
          <a:p>
            <a:r>
              <a:rPr lang="es-AR" dirty="0" smtClean="0"/>
              <a:t>CADUCIDADES</a:t>
            </a:r>
          </a:p>
          <a:p>
            <a:r>
              <a:rPr lang="es-AR" dirty="0" smtClean="0"/>
              <a:t>NUEVO RÉGIMEN CONTRACTUAL</a:t>
            </a:r>
          </a:p>
          <a:p>
            <a:r>
              <a:rPr lang="es-AR" dirty="0" smtClean="0"/>
              <a:t>REVOLUCION TECNOLÓGICA</a:t>
            </a:r>
          </a:p>
          <a:p>
            <a:r>
              <a:rPr lang="es-AR" dirty="0" smtClean="0"/>
              <a:t>ARBITRAJE</a:t>
            </a:r>
          </a:p>
          <a:p>
            <a:r>
              <a:rPr lang="es-AR" dirty="0" smtClean="0"/>
              <a:t>LIBERACIÓN DE DEUDAS</a:t>
            </a:r>
          </a:p>
          <a:p>
            <a:r>
              <a:rPr lang="es-AR" dirty="0" smtClean="0"/>
              <a:t>CONCURSOS Y QUIEBRAS</a:t>
            </a:r>
            <a:endParaRPr lang="es-AR" dirty="0"/>
          </a:p>
        </p:txBody>
      </p:sp>
      <p:sp>
        <p:nvSpPr>
          <p:cNvPr id="3" name="2 Título"/>
          <p:cNvSpPr>
            <a:spLocks noGrp="1"/>
          </p:cNvSpPr>
          <p:nvPr>
            <p:ph type="title"/>
          </p:nvPr>
        </p:nvSpPr>
        <p:spPr/>
        <p:txBody>
          <a:bodyPr/>
          <a:lstStyle/>
          <a:p>
            <a:r>
              <a:rPr lang="es-AR" dirty="0" smtClean="0"/>
              <a:t>REGULACION DE LOS NEGOCIOS</a:t>
            </a:r>
            <a:endParaRPr lang="es-AR" dirty="0"/>
          </a:p>
        </p:txBody>
      </p:sp>
    </p:spTree>
    <p:extLst>
      <p:ext uri="{BB962C8B-B14F-4D97-AF65-F5344CB8AC3E}">
        <p14:creationId xmlns:p14="http://schemas.microsoft.com/office/powerpoint/2010/main" val="4176887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r>
              <a:rPr lang="es-AR" dirty="0"/>
              <a:t>LA LEY 26.994 SANCIONA AL CODIGO CIVIL Y COMERCIAL DE LA NACIÓN, DEROGA AL CODIGOS CIVIL Y AL CÓDIGO DE COMERCIO, REFORMA A LAS LEYES DE SOCIEDADES Y CONSUMIDOR Y MANTIENE EL RESTO DE LEYES COMPLEMENTARIAS.</a:t>
            </a:r>
          </a:p>
          <a:p>
            <a:r>
              <a:rPr lang="es-AR" dirty="0" smtClean="0"/>
              <a:t>EVALUACION GENERAL:</a:t>
            </a:r>
          </a:p>
          <a:p>
            <a:r>
              <a:rPr lang="es-AR" dirty="0" smtClean="0"/>
              <a:t>CRÍTICAS</a:t>
            </a:r>
          </a:p>
          <a:p>
            <a:pPr lvl="1"/>
            <a:r>
              <a:rPr lang="es-AR" dirty="0"/>
              <a:t>INNECESARIEDAD</a:t>
            </a:r>
          </a:p>
          <a:p>
            <a:pPr lvl="1"/>
            <a:r>
              <a:rPr lang="es-AR" dirty="0"/>
              <a:t>COMERCIALIZACION DEL DERECHO CIVIL</a:t>
            </a:r>
          </a:p>
          <a:p>
            <a:pPr lvl="1"/>
            <a:r>
              <a:rPr lang="es-AR" dirty="0"/>
              <a:t>RUPTURA DE TRADICIONES EN </a:t>
            </a:r>
            <a:r>
              <a:rPr lang="es-AR" dirty="0" smtClean="0"/>
              <a:t>SOLUCIONES</a:t>
            </a:r>
          </a:p>
          <a:p>
            <a:r>
              <a:rPr lang="es-AR" dirty="0" smtClean="0"/>
              <a:t>PONDERACIONES</a:t>
            </a:r>
          </a:p>
          <a:p>
            <a:pPr lvl="1"/>
            <a:r>
              <a:rPr lang="es-AR" dirty="0" smtClean="0"/>
              <a:t>SISTEMÁTICA Y BREVEDAD</a:t>
            </a:r>
          </a:p>
          <a:p>
            <a:pPr lvl="1"/>
            <a:r>
              <a:rPr lang="es-AR" dirty="0" smtClean="0"/>
              <a:t>SOLUCIONES INTERESANTES Y MODERNAS</a:t>
            </a:r>
          </a:p>
          <a:p>
            <a:pPr lvl="1"/>
            <a:r>
              <a:rPr lang="es-AR" dirty="0" smtClean="0"/>
              <a:t>DESAFÍOS: VOLVER A PENSAR LAS INSTITUCIONES.</a:t>
            </a:r>
          </a:p>
        </p:txBody>
      </p:sp>
      <p:sp>
        <p:nvSpPr>
          <p:cNvPr id="3" name="2 Título"/>
          <p:cNvSpPr>
            <a:spLocks noGrp="1"/>
          </p:cNvSpPr>
          <p:nvPr>
            <p:ph type="title"/>
          </p:nvPr>
        </p:nvSpPr>
        <p:spPr/>
        <p:txBody>
          <a:bodyPr/>
          <a:lstStyle/>
          <a:p>
            <a:r>
              <a:rPr lang="es-AR" dirty="0" smtClean="0"/>
              <a:t>El </a:t>
            </a:r>
            <a:r>
              <a:rPr lang="es-AR" dirty="0" err="1" smtClean="0"/>
              <a:t>codigo</a:t>
            </a:r>
            <a:r>
              <a:rPr lang="es-AR" dirty="0" smtClean="0"/>
              <a:t> civil y comercial </a:t>
            </a:r>
            <a:br>
              <a:rPr lang="es-AR" dirty="0" smtClean="0"/>
            </a:br>
            <a:r>
              <a:rPr lang="es-AR" dirty="0" smtClean="0"/>
              <a:t>de la </a:t>
            </a:r>
            <a:r>
              <a:rPr lang="es-AR" dirty="0" err="1" smtClean="0"/>
              <a:t>nacion</a:t>
            </a:r>
            <a:endParaRPr lang="es-AR" dirty="0"/>
          </a:p>
        </p:txBody>
      </p:sp>
      <p:pic>
        <p:nvPicPr>
          <p:cNvPr id="1026" name="Picture 2" descr="C:\Users\EDUARDO\AppData\Local\Microsoft\Windows\Temporary Internet Files\Content.IE5\VLX8L15H\Libro[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2816627"/>
            <a:ext cx="3200687" cy="2493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049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additive="base">
                                        <p:cTn id="19"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 calcmode="lin" valueType="num">
                                      <p:cBhvr additive="base">
                                        <p:cTn id="2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calcmode="lin" valueType="num">
                                      <p:cBhvr additive="base">
                                        <p:cTn id="3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 calcmode="lin" valueType="num">
                                      <p:cBhvr additive="base">
                                        <p:cTn id="3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3" end="3"/>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additive="base">
                                        <p:cTn id="3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anim calcmode="lin" valueType="num">
                                      <p:cBhvr additive="base">
                                        <p:cTn id="4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 calcmode="lin" valueType="num">
                                      <p:cBhvr additive="base">
                                        <p:cTn id="4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
                                            <p:txEl>
                                              <p:pRg st="7" end="7"/>
                                            </p:txEl>
                                          </p:spTgt>
                                        </p:tgtEl>
                                        <p:attrNameLst>
                                          <p:attrName>style.visibility</p:attrName>
                                        </p:attrNameLst>
                                      </p:cBhvr>
                                      <p:to>
                                        <p:strVal val="visible"/>
                                      </p:to>
                                    </p:set>
                                    <p:anim calcmode="lin" valueType="num">
                                      <p:cBhvr additive="base">
                                        <p:cTn id="5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
                                            <p:txEl>
                                              <p:pRg st="8" end="8"/>
                                            </p:txEl>
                                          </p:spTgt>
                                        </p:tgtEl>
                                        <p:attrNameLst>
                                          <p:attrName>style.visibility</p:attrName>
                                        </p:attrNameLst>
                                      </p:cBhvr>
                                      <p:to>
                                        <p:strVal val="visible"/>
                                      </p:to>
                                    </p:set>
                                    <p:anim calcmode="lin" valueType="num">
                                      <p:cBhvr additive="base">
                                        <p:cTn id="5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dirty="0" smtClean="0"/>
              <a:t>CAPITULO ESPECIAL SEPARADO DEL MANDATO (358/381)</a:t>
            </a:r>
          </a:p>
          <a:p>
            <a:r>
              <a:rPr lang="es-AR" dirty="0" smtClean="0"/>
              <a:t>CLASES DE REPRESENTACIÓN (358):</a:t>
            </a:r>
          </a:p>
          <a:p>
            <a:pPr lvl="1"/>
            <a:r>
              <a:rPr lang="es-AR" dirty="0" smtClean="0"/>
              <a:t>VOLUNTARIA, LEGAL Y ORGÁNICA</a:t>
            </a:r>
          </a:p>
          <a:p>
            <a:r>
              <a:rPr lang="es-AR" dirty="0" smtClean="0"/>
              <a:t>IMPUTACION DE ACTOS AL REPRESENTADO</a:t>
            </a:r>
          </a:p>
          <a:p>
            <a:pPr lvl="1"/>
            <a:r>
              <a:rPr lang="es-AR" dirty="0" smtClean="0"/>
              <a:t>EN NOMBRE DE ÉSTE Y EN LOS LÍMITES DE LAS FACULTADES (359)</a:t>
            </a:r>
          </a:p>
          <a:p>
            <a:pPr lvl="1"/>
            <a:r>
              <a:rPr lang="es-AR" dirty="0" smtClean="0"/>
              <a:t>SE EXTIENDE A LOS ACTOS LEGALES Y NECESARIOS (360)</a:t>
            </a:r>
          </a:p>
          <a:p>
            <a:r>
              <a:rPr lang="es-AR" dirty="0" smtClean="0"/>
              <a:t>CASOS NO AUTORIZADOS O LIMITACIONES O INSTRUCCIONES O EXTINCIÓN:</a:t>
            </a:r>
          </a:p>
          <a:p>
            <a:pPr lvl="1"/>
            <a:r>
              <a:rPr lang="es-AR" dirty="0" smtClean="0"/>
              <a:t>OPONIBLES A TERCEROS SOLO SI CONOCEN O PUDIERON (361) O DEBIERON CONOCERLAS (362)</a:t>
            </a:r>
          </a:p>
        </p:txBody>
      </p:sp>
      <p:sp>
        <p:nvSpPr>
          <p:cNvPr id="3" name="2 Título"/>
          <p:cNvSpPr>
            <a:spLocks noGrp="1"/>
          </p:cNvSpPr>
          <p:nvPr>
            <p:ph type="title"/>
          </p:nvPr>
        </p:nvSpPr>
        <p:spPr/>
        <p:txBody>
          <a:bodyPr/>
          <a:lstStyle/>
          <a:p>
            <a:r>
              <a:rPr lang="es-AR" dirty="0" smtClean="0"/>
              <a:t>TEORÍA DE LA REPRESENTACION</a:t>
            </a:r>
            <a:endParaRPr lang="es-AR" dirty="0"/>
          </a:p>
        </p:txBody>
      </p:sp>
    </p:spTree>
    <p:extLst>
      <p:ext uri="{BB962C8B-B14F-4D97-AF65-F5344CB8AC3E}">
        <p14:creationId xmlns:p14="http://schemas.microsoft.com/office/powerpoint/2010/main" val="985965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dirty="0" smtClean="0"/>
              <a:t>PERSONA QUE INDUCE A TERCERO A CELEBRAR ACTO JURIDICO</a:t>
            </a:r>
          </a:p>
          <a:p>
            <a:r>
              <a:rPr lang="es-AR" dirty="0" smtClean="0"/>
              <a:t>DEJÁNDOLO CREER RAZONABLEMENTE QUE NEGOCIO CON SU REPRESENTANTE, SIN QUE HAYA REPRESENTACIÓN EXPRESA</a:t>
            </a:r>
          </a:p>
          <a:p>
            <a:r>
              <a:rPr lang="es-AR" dirty="0" smtClean="0"/>
              <a:t>SE PRESUME LA REPRESENTACIÓN:</a:t>
            </a:r>
          </a:p>
          <a:p>
            <a:pPr lvl="1"/>
            <a:r>
              <a:rPr lang="es-AR" dirty="0" smtClean="0"/>
              <a:t>NOTORIA ADMINISTRACIÓN DE ESTABLECIMIENTO ABIERTO AL PUBLICO RESPECTO DE GESTION ORDINARIA</a:t>
            </a:r>
          </a:p>
          <a:p>
            <a:pPr lvl="1"/>
            <a:r>
              <a:rPr lang="es-AR" dirty="0" smtClean="0"/>
              <a:t>DEPENDIENTES DEL ESTABLECIMIENTO RESPECTO DE SUS FUNCIONES</a:t>
            </a:r>
          </a:p>
          <a:p>
            <a:pPr lvl="1"/>
            <a:r>
              <a:rPr lang="es-AR" dirty="0" smtClean="0"/>
              <a:t>DEPENDIENTES ENCARGADOS DE ENTREGAR MERCADERIA FUERA DEL ESTABLECIMIENTO AUTORIZADOS A COBRAR Y DAR RECIBO.</a:t>
            </a:r>
            <a:endParaRPr lang="es-AR" dirty="0"/>
          </a:p>
        </p:txBody>
      </p:sp>
      <p:sp>
        <p:nvSpPr>
          <p:cNvPr id="3" name="2 Título"/>
          <p:cNvSpPr>
            <a:spLocks noGrp="1"/>
          </p:cNvSpPr>
          <p:nvPr>
            <p:ph type="title"/>
          </p:nvPr>
        </p:nvSpPr>
        <p:spPr/>
        <p:txBody>
          <a:bodyPr/>
          <a:lstStyle/>
          <a:p>
            <a:r>
              <a:rPr lang="es-AR" dirty="0" smtClean="0"/>
              <a:t>REPRESENTACION APARENTE (367)</a:t>
            </a:r>
            <a:endParaRPr lang="es-AR" dirty="0"/>
          </a:p>
        </p:txBody>
      </p:sp>
    </p:spTree>
    <p:extLst>
      <p:ext uri="{BB962C8B-B14F-4D97-AF65-F5344CB8AC3E}">
        <p14:creationId xmlns:p14="http://schemas.microsoft.com/office/powerpoint/2010/main" val="34762172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r>
              <a:rPr lang="es-AR" dirty="0" smtClean="0"/>
              <a:t>YA NO ES OBLIGACION DE LOS COMERCIANTE SINO GENERAL</a:t>
            </a:r>
          </a:p>
          <a:p>
            <a:r>
              <a:rPr lang="es-AR" dirty="0" smtClean="0"/>
              <a:t>OBLIGADOS:</a:t>
            </a:r>
          </a:p>
          <a:p>
            <a:pPr lvl="1"/>
            <a:r>
              <a:rPr lang="es-AR" dirty="0" smtClean="0"/>
              <a:t>QUIEN ACTÚA EN INTERÉS AJENO, AUNQUE SEA EN NOMBRE PROPIO</a:t>
            </a:r>
          </a:p>
          <a:p>
            <a:pPr lvl="1"/>
            <a:r>
              <a:rPr lang="es-AR" dirty="0" smtClean="0"/>
              <a:t>PARTES EN RELACIONES CONTINUADAS SI ES APROPIADA</a:t>
            </a:r>
          </a:p>
          <a:p>
            <a:pPr lvl="1"/>
            <a:r>
              <a:rPr lang="es-AR" dirty="0" smtClean="0"/>
              <a:t>OBLIGADOS POR LEY</a:t>
            </a:r>
          </a:p>
          <a:p>
            <a:r>
              <a:rPr lang="es-AR" dirty="0" smtClean="0"/>
              <a:t>FORMA:</a:t>
            </a:r>
          </a:p>
          <a:p>
            <a:pPr lvl="1"/>
            <a:r>
              <a:rPr lang="es-AR" dirty="0" smtClean="0"/>
              <a:t>DESCRIPCION DE ANTECEDENTES Y HECHOS</a:t>
            </a:r>
          </a:p>
          <a:p>
            <a:pPr lvl="1"/>
            <a:r>
              <a:rPr lang="es-AR" dirty="0" smtClean="0"/>
              <a:t>RESULTADOS PECUNIARIOS</a:t>
            </a:r>
          </a:p>
          <a:p>
            <a:pPr lvl="1"/>
            <a:r>
              <a:rPr lang="es-AR" dirty="0" smtClean="0"/>
              <a:t>DOCUMENTACION</a:t>
            </a:r>
          </a:p>
          <a:p>
            <a:r>
              <a:rPr lang="es-AR" dirty="0" smtClean="0"/>
              <a:t>PUEDE HABER RENUNCIA EXPRESA DEL INTERESADO</a:t>
            </a:r>
          </a:p>
          <a:p>
            <a:r>
              <a:rPr lang="es-AR" dirty="0" smtClean="0"/>
              <a:t>NO EXIGE QUE SURJAN DE LIBROS PERO SI SE LLEVAN DEBE SER CONCORDANTE CON LA RENDICIÓN (859 B)</a:t>
            </a:r>
          </a:p>
          <a:p>
            <a:r>
              <a:rPr lang="es-AR" dirty="0" smtClean="0"/>
              <a:t>PAGAR EL SALDO EN 10 DIAS SALVO PACTO DISTINTO.</a:t>
            </a:r>
          </a:p>
        </p:txBody>
      </p:sp>
      <p:sp>
        <p:nvSpPr>
          <p:cNvPr id="3" name="2 Título"/>
          <p:cNvSpPr>
            <a:spLocks noGrp="1"/>
          </p:cNvSpPr>
          <p:nvPr>
            <p:ph type="title"/>
          </p:nvPr>
        </p:nvSpPr>
        <p:spPr/>
        <p:txBody>
          <a:bodyPr/>
          <a:lstStyle/>
          <a:p>
            <a:r>
              <a:rPr lang="es-AR" dirty="0" smtClean="0"/>
              <a:t>RENDICION DE CUENTAS</a:t>
            </a:r>
            <a:br>
              <a:rPr lang="es-AR" dirty="0" smtClean="0"/>
            </a:br>
            <a:r>
              <a:rPr lang="es-AR" dirty="0" smtClean="0"/>
              <a:t>(858/864)</a:t>
            </a:r>
            <a:endParaRPr lang="es-AR" dirty="0"/>
          </a:p>
        </p:txBody>
      </p:sp>
    </p:spTree>
    <p:extLst>
      <p:ext uri="{BB962C8B-B14F-4D97-AF65-F5344CB8AC3E}">
        <p14:creationId xmlns:p14="http://schemas.microsoft.com/office/powerpoint/2010/main" val="310657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r>
              <a:rPr lang="es-AR" dirty="0" smtClean="0"/>
              <a:t>METODOLOGÍA</a:t>
            </a:r>
          </a:p>
          <a:p>
            <a:pPr lvl="1"/>
            <a:r>
              <a:rPr lang="es-AR" dirty="0" smtClean="0"/>
              <a:t>INCORPORA NORMAS GENERALES SOBRE TÍTULOS VALORES</a:t>
            </a:r>
          </a:p>
          <a:p>
            <a:pPr lvl="1"/>
            <a:r>
              <a:rPr lang="es-AR" dirty="0" smtClean="0"/>
              <a:t>MODO DE TRABAR LAS MEDIDAS PRECAUTORIAS (1822)</a:t>
            </a:r>
          </a:p>
          <a:p>
            <a:pPr lvl="1"/>
            <a:r>
              <a:rPr lang="es-AR" dirty="0" smtClean="0"/>
              <a:t>EN MATERIA DE TITULOS VALORES CARTULARES (1830/1849):</a:t>
            </a:r>
          </a:p>
          <a:p>
            <a:pPr lvl="2"/>
            <a:r>
              <a:rPr lang="es-AR" dirty="0" smtClean="0"/>
              <a:t>SE DECLARA SUBSIDIARIA RESPECTO DE TITULOS VALORES REGIDOS POR LEYES DETERMINADAS (LETRA DE CAMBIO, PAGARE, CHEQUE, ETC)</a:t>
            </a:r>
          </a:p>
          <a:p>
            <a:pPr lvl="2"/>
            <a:r>
              <a:rPr lang="es-AR" dirty="0" smtClean="0"/>
              <a:t>SE DECLARA INAPLICABLE CUANDO LEYES ESPECIALES DISPONEN OBLIGATORIEDADES SOBRE CREACIÓN, CIRCULACIÓN O CLASES (1434).</a:t>
            </a:r>
          </a:p>
          <a:p>
            <a:pPr lvl="2"/>
            <a:r>
              <a:rPr lang="es-AR" dirty="0" smtClean="0"/>
              <a:t>REGULA AL PORTADOR, A LA ORDEN Y NOMINATIVOS</a:t>
            </a:r>
          </a:p>
          <a:p>
            <a:pPr lvl="1"/>
            <a:r>
              <a:rPr lang="es-AR" dirty="0"/>
              <a:t>EN TITULOS NO CARTULARES (1850/1851)</a:t>
            </a:r>
          </a:p>
          <a:p>
            <a:pPr lvl="2"/>
            <a:r>
              <a:rPr lang="es-AR" dirty="0"/>
              <a:t>FECHA CIERTA DEL INSTRUMENTO DE CREACION</a:t>
            </a:r>
          </a:p>
          <a:p>
            <a:pPr lvl="2"/>
            <a:r>
              <a:rPr lang="es-AR" dirty="0"/>
              <a:t>REGLAMENTACION DE LOS COMPROBANTES DE SALDOS, BLOQUEO Y CERTIFICADOS </a:t>
            </a:r>
            <a:r>
              <a:rPr lang="es-AR" dirty="0" smtClean="0"/>
              <a:t>GLOBALES</a:t>
            </a:r>
          </a:p>
          <a:p>
            <a:pPr lvl="1"/>
            <a:r>
              <a:rPr lang="es-AR" dirty="0" smtClean="0"/>
              <a:t>REGULA EL DETERIORO, SUSTRACCIÓN, PERDIDA Y DESTRUCCIÓN DE TITULOS VALORES O DE SUS REGISTROS (1852/1881)</a:t>
            </a:r>
          </a:p>
        </p:txBody>
      </p:sp>
      <p:sp>
        <p:nvSpPr>
          <p:cNvPr id="3" name="2 Título"/>
          <p:cNvSpPr>
            <a:spLocks noGrp="1"/>
          </p:cNvSpPr>
          <p:nvPr>
            <p:ph type="title"/>
          </p:nvPr>
        </p:nvSpPr>
        <p:spPr/>
        <p:txBody>
          <a:bodyPr/>
          <a:lstStyle/>
          <a:p>
            <a:r>
              <a:rPr lang="es-AR" dirty="0" smtClean="0"/>
              <a:t>TITULOS VALORES</a:t>
            </a:r>
            <a:endParaRPr lang="es-AR" dirty="0"/>
          </a:p>
        </p:txBody>
      </p:sp>
    </p:spTree>
    <p:extLst>
      <p:ext uri="{BB962C8B-B14F-4D97-AF65-F5344CB8AC3E}">
        <p14:creationId xmlns:p14="http://schemas.microsoft.com/office/powerpoint/2010/main" val="32565693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r>
              <a:rPr lang="es-AR" dirty="0" smtClean="0"/>
              <a:t>DEFINICIÓN (1815) : </a:t>
            </a:r>
          </a:p>
          <a:p>
            <a:pPr lvl="1"/>
            <a:r>
              <a:rPr lang="es-AR" dirty="0" smtClean="0"/>
              <a:t>INCORPORAN UNA OBLIGACIÓN INCONDICIONAL E IRREVOCABLE DE UNA PRESTACIÓN Y OTORGAN A CADA TITULAR UN DERECHO AUTÓNOMO.</a:t>
            </a:r>
          </a:p>
          <a:p>
            <a:r>
              <a:rPr lang="es-AR" dirty="0" smtClean="0"/>
              <a:t>AUTONOMÍA (1816) : </a:t>
            </a:r>
          </a:p>
          <a:p>
            <a:pPr lvl="1"/>
            <a:r>
              <a:rPr lang="es-AR" dirty="0" smtClean="0"/>
              <a:t>EL PORTADOR DE BUENA FE </a:t>
            </a:r>
          </a:p>
          <a:p>
            <a:pPr lvl="1"/>
            <a:r>
              <a:rPr lang="es-AR" dirty="0" smtClean="0"/>
              <a:t>QUE LO ADQUIERE SEGÚN SU LEY DE CIRCULACION </a:t>
            </a:r>
          </a:p>
          <a:p>
            <a:pPr lvl="1"/>
            <a:r>
              <a:rPr lang="es-AR" dirty="0" smtClean="0"/>
              <a:t>LE SON INOPONIBLES LAS DEFENSAS PERSONALES CONTRA ANTERIORES PORTADORES.</a:t>
            </a:r>
          </a:p>
          <a:p>
            <a:r>
              <a:rPr lang="es-AR" dirty="0" smtClean="0"/>
              <a:t>NO SON BIENES O COSAS MUEBLES REGISTRABLES (1815-2)</a:t>
            </a:r>
          </a:p>
          <a:p>
            <a:r>
              <a:rPr lang="es-AR" dirty="0" smtClean="0"/>
              <a:t>INCLUYE CUOTAPARTES DE FONDOS COMUNES DE INVERSIÓN (1829)</a:t>
            </a:r>
          </a:p>
          <a:p>
            <a:r>
              <a:rPr lang="es-AR" dirty="0" smtClean="0"/>
              <a:t>LIBERTAD DE CREACIÓN (1820): </a:t>
            </a:r>
          </a:p>
          <a:p>
            <a:pPr lvl="1"/>
            <a:r>
              <a:rPr lang="es-AR" dirty="0" smtClean="0"/>
              <a:t>CUALQUIER PERSONA CREAR O EMITIR EN LOS TIPOS Y CONDICIONES QUE ELIJA. </a:t>
            </a:r>
          </a:p>
          <a:p>
            <a:pPr lvl="1"/>
            <a:r>
              <a:rPr lang="es-AR" dirty="0" smtClean="0"/>
              <a:t>CLARIDAD Y NO CONFUNDIRSE CON PREVISTOS POR LA LEY.</a:t>
            </a:r>
          </a:p>
          <a:p>
            <a:pPr lvl="1"/>
            <a:r>
              <a:rPr lang="es-AR" dirty="0" smtClean="0"/>
              <a:t>NO HAY LIBERTAD PARA TITULOS ABSTRACTOS SALVO PARA OFERTA PUBLICA O EMISORES ESPECIALES </a:t>
            </a:r>
            <a:endParaRPr lang="es-AR" dirty="0"/>
          </a:p>
        </p:txBody>
      </p:sp>
      <p:sp>
        <p:nvSpPr>
          <p:cNvPr id="3" name="2 Título"/>
          <p:cNvSpPr>
            <a:spLocks noGrp="1"/>
          </p:cNvSpPr>
          <p:nvPr>
            <p:ph type="title"/>
          </p:nvPr>
        </p:nvSpPr>
        <p:spPr/>
        <p:txBody>
          <a:bodyPr/>
          <a:lstStyle/>
          <a:p>
            <a:r>
              <a:rPr lang="es-AR" dirty="0" smtClean="0"/>
              <a:t>ALGUNAS NOVEDADES</a:t>
            </a:r>
            <a:endParaRPr lang="es-AR" dirty="0"/>
          </a:p>
        </p:txBody>
      </p:sp>
    </p:spTree>
    <p:extLst>
      <p:ext uri="{BB962C8B-B14F-4D97-AF65-F5344CB8AC3E}">
        <p14:creationId xmlns:p14="http://schemas.microsoft.com/office/powerpoint/2010/main" val="1467947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r>
              <a:rPr lang="es-AR" dirty="0" smtClean="0"/>
              <a:t>EXTINGUE EL DERECHO NO EJERCIDO</a:t>
            </a:r>
          </a:p>
          <a:p>
            <a:r>
              <a:rPr lang="es-AR" dirty="0" smtClean="0"/>
              <a:t>NO SE SUSPENDEN NI INTERRUMPEN, SALVO DISPOSICION LEGAL EN CONTRARIO</a:t>
            </a:r>
          </a:p>
          <a:p>
            <a:r>
              <a:rPr lang="es-AR" dirty="0" smtClean="0"/>
              <a:t>CLASES: LEGAL Y CONVENCIONAL</a:t>
            </a:r>
          </a:p>
          <a:p>
            <a:r>
              <a:rPr lang="es-AR" dirty="0" smtClean="0"/>
              <a:t>CADUCIDAD LEGAL</a:t>
            </a:r>
          </a:p>
          <a:p>
            <a:pPr lvl="1"/>
            <a:r>
              <a:rPr lang="es-AR" dirty="0" smtClean="0"/>
              <a:t>MATERIAS NO DISPONIBLES: </a:t>
            </a:r>
          </a:p>
          <a:p>
            <a:pPr lvl="2"/>
            <a:r>
              <a:rPr lang="es-AR" dirty="0" smtClean="0"/>
              <a:t>DECLARABLE POR EL JUEZ DE OFICIO.</a:t>
            </a:r>
          </a:p>
          <a:p>
            <a:pPr lvl="2"/>
            <a:r>
              <a:rPr lang="es-AR" dirty="0" smtClean="0"/>
              <a:t>LAS PARTES NO PUEDEN RENUNCIAR NI ALTERAR</a:t>
            </a:r>
          </a:p>
          <a:p>
            <a:pPr lvl="1"/>
            <a:r>
              <a:rPr lang="es-AR" dirty="0" smtClean="0"/>
              <a:t>MATERIAS DISPONIBLES: </a:t>
            </a:r>
          </a:p>
          <a:p>
            <a:pPr lvl="2"/>
            <a:r>
              <a:rPr lang="es-AR" dirty="0" smtClean="0"/>
              <a:t>ES RENUNCIABLE</a:t>
            </a:r>
          </a:p>
          <a:p>
            <a:pPr lvl="2"/>
            <a:r>
              <a:rPr lang="es-AR" dirty="0" smtClean="0"/>
              <a:t>NO OBSTA A PRESCRIPCION</a:t>
            </a:r>
          </a:p>
          <a:p>
            <a:pPr lvl="2"/>
            <a:r>
              <a:rPr lang="es-AR" dirty="0" smtClean="0"/>
              <a:t>EL RECONOCIMIENTO DEL DERECHO IMPIDE DECLARARLA</a:t>
            </a:r>
          </a:p>
          <a:p>
            <a:r>
              <a:rPr lang="es-AR" dirty="0" smtClean="0"/>
              <a:t>CADUCIDAD CONVENCIONAL:</a:t>
            </a:r>
          </a:p>
          <a:p>
            <a:pPr lvl="1"/>
            <a:r>
              <a:rPr lang="es-AR" dirty="0" smtClean="0"/>
              <a:t>EL RECONOCIMIENTO DEL DERECHO IMPIDE DECLARARLA</a:t>
            </a:r>
          </a:p>
          <a:p>
            <a:pPr lvl="1"/>
            <a:r>
              <a:rPr lang="es-AR" dirty="0" smtClean="0"/>
              <a:t>NULIDAD DE LA CLAUSULA DE CADUCIDAD</a:t>
            </a:r>
          </a:p>
          <a:p>
            <a:pPr lvl="2"/>
            <a:r>
              <a:rPr lang="es-AR" dirty="0" smtClean="0"/>
              <a:t>SI HACE EXCESIVAMENTE DIFÍCIL EL CUMPLIMIENTO</a:t>
            </a:r>
          </a:p>
          <a:p>
            <a:pPr lvl="2"/>
            <a:r>
              <a:rPr lang="es-AR" dirty="0" smtClean="0"/>
              <a:t>SI IMPLICA FRAUDE A LA PRESCRIPCIÓN</a:t>
            </a:r>
          </a:p>
          <a:p>
            <a:pPr marL="45720" indent="0">
              <a:buNone/>
            </a:pPr>
            <a:endParaRPr lang="es-AR" dirty="0"/>
          </a:p>
        </p:txBody>
      </p:sp>
      <p:sp>
        <p:nvSpPr>
          <p:cNvPr id="3" name="2 Título"/>
          <p:cNvSpPr>
            <a:spLocks noGrp="1"/>
          </p:cNvSpPr>
          <p:nvPr>
            <p:ph type="title"/>
          </p:nvPr>
        </p:nvSpPr>
        <p:spPr/>
        <p:txBody>
          <a:bodyPr/>
          <a:lstStyle/>
          <a:p>
            <a:r>
              <a:rPr lang="es-AR" dirty="0" smtClean="0"/>
              <a:t>CADUCIDAD (2566/72)</a:t>
            </a:r>
            <a:endParaRPr lang="es-AR" dirty="0"/>
          </a:p>
        </p:txBody>
      </p:sp>
    </p:spTree>
    <p:extLst>
      <p:ext uri="{BB962C8B-B14F-4D97-AF65-F5344CB8AC3E}">
        <p14:creationId xmlns:p14="http://schemas.microsoft.com/office/powerpoint/2010/main" val="41491039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a:bodyPr>
          <a:lstStyle/>
          <a:p>
            <a:r>
              <a:rPr lang="es-AR" dirty="0"/>
              <a:t>CONSIGNACIÓN EXTRAJUDICIAL, PLAZO PARA DEMANDAR LUEGO DEL RETIRO DEL DINERO CON RESERVA (912): 30 DÍAS</a:t>
            </a:r>
          </a:p>
          <a:p>
            <a:r>
              <a:rPr lang="es-AR" dirty="0"/>
              <a:t>ENTREGA DE LA COSA MUEBLE CERRADA O BAJO CUBIERTA. PLAZO PARA RECLAMAR POR DEFECTOS (748): TRES DÍAS.</a:t>
            </a:r>
          </a:p>
          <a:p>
            <a:r>
              <a:rPr lang="es-AR" dirty="0"/>
              <a:t>OBRA EN RUINA O IMPROPIA PARA SU DESTINO, DEMANDA CONTRA CONSTRUCTOR Y OTROS RESPONSABLES (1275) DIEZ AÑOS.</a:t>
            </a:r>
          </a:p>
          <a:p>
            <a:r>
              <a:rPr lang="es-AR" dirty="0"/>
              <a:t>APROBACIÓN TÁCITA EN RENDICIÓN DE CUENTAS (862): 30 DÍAS.</a:t>
            </a:r>
          </a:p>
          <a:p>
            <a:r>
              <a:rPr lang="es-AR" dirty="0"/>
              <a:t>GARANTÍA POR DEFECTOS OCULTOS</a:t>
            </a:r>
          </a:p>
          <a:p>
            <a:pPr lvl="1"/>
            <a:r>
              <a:rPr lang="es-AR" dirty="0"/>
              <a:t>DENUNCIAR: 60 DIAS DE MANIFESTADO SALVO QUE EL ENAJENANTE CONOCÍA O DEBIDO CONOCER (1054)</a:t>
            </a:r>
          </a:p>
          <a:p>
            <a:pPr lvl="1"/>
            <a:r>
              <a:rPr lang="es-AR" dirty="0"/>
              <a:t>DEMANDAR (1055)</a:t>
            </a:r>
          </a:p>
          <a:p>
            <a:pPr lvl="2"/>
            <a:r>
              <a:rPr lang="es-AR" dirty="0"/>
              <a:t>INMUEBLES: TRES AÑOS</a:t>
            </a:r>
          </a:p>
          <a:p>
            <a:pPr lvl="2"/>
            <a:r>
              <a:rPr lang="es-AR" dirty="0"/>
              <a:t>MUEBLES: SEIS MESES</a:t>
            </a:r>
          </a:p>
          <a:p>
            <a:endParaRPr lang="es-AR" dirty="0"/>
          </a:p>
        </p:txBody>
      </p:sp>
      <p:sp>
        <p:nvSpPr>
          <p:cNvPr id="3" name="2 Título"/>
          <p:cNvSpPr>
            <a:spLocks noGrp="1"/>
          </p:cNvSpPr>
          <p:nvPr>
            <p:ph type="title"/>
          </p:nvPr>
        </p:nvSpPr>
        <p:spPr/>
        <p:txBody>
          <a:bodyPr/>
          <a:lstStyle/>
          <a:p>
            <a:r>
              <a:rPr lang="es-AR" dirty="0" smtClean="0"/>
              <a:t>CADUCIDAD LEGAL COMERCIAL</a:t>
            </a:r>
            <a:endParaRPr lang="es-AR" dirty="0"/>
          </a:p>
        </p:txBody>
      </p:sp>
    </p:spTree>
    <p:extLst>
      <p:ext uri="{BB962C8B-B14F-4D97-AF65-F5344CB8AC3E}">
        <p14:creationId xmlns:p14="http://schemas.microsoft.com/office/powerpoint/2010/main" val="21348237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484784"/>
            <a:ext cx="8291264" cy="4641379"/>
          </a:xfrm>
        </p:spPr>
        <p:txBody>
          <a:bodyPr>
            <a:noAutofit/>
          </a:bodyPr>
          <a:lstStyle/>
          <a:p>
            <a:pPr algn="just"/>
            <a:r>
              <a:rPr lang="es-AR" sz="2400" dirty="0" smtClean="0"/>
              <a:t>NOVEDADES EN LA PARTE GENERAL (REMISION)</a:t>
            </a:r>
          </a:p>
          <a:p>
            <a:r>
              <a:rPr lang="es-AR" sz="2400" dirty="0" smtClean="0"/>
              <a:t>MANTIENE A LOS CONTRATOS CIVILES.</a:t>
            </a:r>
            <a:r>
              <a:rPr lang="es-ES" sz="2400" b="1" dirty="0"/>
              <a:t> </a:t>
            </a:r>
            <a:endParaRPr lang="es-ES" sz="2400" b="1" dirty="0" smtClean="0"/>
          </a:p>
          <a:p>
            <a:r>
              <a:rPr lang="es-ES" sz="2400" b="1" dirty="0" smtClean="0"/>
              <a:t>A.-Contratos </a:t>
            </a:r>
            <a:r>
              <a:rPr lang="es-ES" sz="2400" b="1" dirty="0"/>
              <a:t>puramente </a:t>
            </a:r>
            <a:r>
              <a:rPr lang="es-ES" sz="2400" b="1" dirty="0" smtClean="0"/>
              <a:t>civiles</a:t>
            </a:r>
            <a:r>
              <a:rPr lang="es-ES" sz="2400" dirty="0" smtClean="0"/>
              <a:t>:</a:t>
            </a:r>
          </a:p>
          <a:p>
            <a:pPr lvl="1"/>
            <a:r>
              <a:rPr lang="es-ES" sz="2200" dirty="0" smtClean="0"/>
              <a:t>renta </a:t>
            </a:r>
            <a:r>
              <a:rPr lang="es-ES" sz="2200" dirty="0"/>
              <a:t>vitalicia, </a:t>
            </a:r>
            <a:r>
              <a:rPr lang="es-ES" sz="2200" dirty="0" smtClean="0"/>
              <a:t>1599 y juego </a:t>
            </a:r>
            <a:r>
              <a:rPr lang="es-ES" sz="2200" dirty="0"/>
              <a:t>y apuesta 1609</a:t>
            </a:r>
            <a:endParaRPr lang="es-AR" sz="2200" dirty="0"/>
          </a:p>
          <a:p>
            <a:r>
              <a:rPr lang="es-ES" sz="2400" b="1" dirty="0" smtClean="0"/>
              <a:t>B.-Contratos </a:t>
            </a:r>
            <a:r>
              <a:rPr lang="es-ES" sz="2400" b="1" dirty="0"/>
              <a:t>civiles también de uso </a:t>
            </a:r>
            <a:r>
              <a:rPr lang="es-ES" sz="2400" b="1" dirty="0" smtClean="0"/>
              <a:t>comercial:</a:t>
            </a:r>
            <a:r>
              <a:rPr lang="es-ES" sz="2400" dirty="0" smtClean="0"/>
              <a:t> </a:t>
            </a:r>
            <a:r>
              <a:rPr lang="es-ES" sz="2400" dirty="0"/>
              <a:t> </a:t>
            </a:r>
            <a:endParaRPr lang="es-AR" sz="2400" dirty="0"/>
          </a:p>
          <a:p>
            <a:r>
              <a:rPr lang="es-ES" sz="2400" dirty="0"/>
              <a:t>permuta, </a:t>
            </a:r>
            <a:r>
              <a:rPr lang="es-ES" sz="2400" dirty="0" smtClean="0"/>
              <a:t>1172; locación </a:t>
            </a:r>
            <a:r>
              <a:rPr lang="es-ES" sz="2400" dirty="0"/>
              <a:t>de cosas 1192</a:t>
            </a:r>
            <a:endParaRPr lang="es-AR" sz="2400" dirty="0"/>
          </a:p>
          <a:p>
            <a:r>
              <a:rPr lang="es-ES" sz="2400" dirty="0"/>
              <a:t>locación de obras </a:t>
            </a:r>
            <a:r>
              <a:rPr lang="es-ES" sz="2400" dirty="0" smtClean="0"/>
              <a:t>1262 y locación </a:t>
            </a:r>
            <a:r>
              <a:rPr lang="es-ES" sz="2400" dirty="0"/>
              <a:t>de servicios 1278     (obligaciones de hacer; 1768 obligación “de medio”) </a:t>
            </a:r>
            <a:endParaRPr lang="es-AR" sz="2400" dirty="0"/>
          </a:p>
          <a:p>
            <a:r>
              <a:rPr lang="es-ES" sz="2400" dirty="0"/>
              <a:t>comodato, </a:t>
            </a:r>
            <a:r>
              <a:rPr lang="es-ES" sz="2400" dirty="0" smtClean="0"/>
              <a:t>1533, donación</a:t>
            </a:r>
            <a:r>
              <a:rPr lang="es-ES" sz="2400" dirty="0"/>
              <a:t>, </a:t>
            </a:r>
            <a:r>
              <a:rPr lang="es-ES" sz="2400" dirty="0" smtClean="0"/>
              <a:t>1542 (modificaciones)</a:t>
            </a:r>
            <a:endParaRPr lang="es-AR" sz="2400" dirty="0"/>
          </a:p>
          <a:p>
            <a:r>
              <a:rPr lang="es-ES" sz="2400" dirty="0"/>
              <a:t>cesión de derechos 1614 y </a:t>
            </a:r>
            <a:r>
              <a:rPr lang="es-ES" sz="2400" dirty="0" smtClean="0"/>
              <a:t>transacción </a:t>
            </a:r>
            <a:r>
              <a:rPr lang="es-ES" sz="2400" dirty="0"/>
              <a:t>1641.</a:t>
            </a:r>
            <a:endParaRPr lang="es-AR" sz="2400" dirty="0"/>
          </a:p>
          <a:p>
            <a:pPr algn="just"/>
            <a:endParaRPr lang="es-AR" sz="2400" dirty="0" smtClean="0"/>
          </a:p>
        </p:txBody>
      </p:sp>
      <p:sp>
        <p:nvSpPr>
          <p:cNvPr id="2" name="1 Título"/>
          <p:cNvSpPr>
            <a:spLocks noGrp="1"/>
          </p:cNvSpPr>
          <p:nvPr>
            <p:ph type="title"/>
          </p:nvPr>
        </p:nvSpPr>
        <p:spPr/>
        <p:txBody>
          <a:bodyPr>
            <a:normAutofit/>
          </a:bodyPr>
          <a:lstStyle/>
          <a:p>
            <a:r>
              <a:rPr lang="es-AR" dirty="0" smtClean="0"/>
              <a:t>LOS CONTRATOS EN EL CCCN</a:t>
            </a:r>
            <a:endParaRPr lang="es-AR" dirty="0"/>
          </a:p>
        </p:txBody>
      </p:sp>
    </p:spTree>
    <p:extLst>
      <p:ext uri="{BB962C8B-B14F-4D97-AF65-F5344CB8AC3E}">
        <p14:creationId xmlns:p14="http://schemas.microsoft.com/office/powerpoint/2010/main" val="40405124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AR" sz="2400" dirty="0"/>
              <a:t>UNIFICA A LOS CONTRATOS DUPLICADOS CIVILES Y COMERCIALES: </a:t>
            </a:r>
          </a:p>
          <a:p>
            <a:r>
              <a:rPr lang="es-ES" dirty="0"/>
              <a:t>compraventa, </a:t>
            </a:r>
            <a:r>
              <a:rPr lang="es-ES" dirty="0" smtClean="0"/>
              <a:t>1123; mandato</a:t>
            </a:r>
            <a:r>
              <a:rPr lang="es-ES" dirty="0"/>
              <a:t>, 1319</a:t>
            </a:r>
            <a:endParaRPr lang="es-AR" sz="1800" dirty="0"/>
          </a:p>
          <a:p>
            <a:r>
              <a:rPr lang="es-ES" dirty="0"/>
              <a:t>mutuo, </a:t>
            </a:r>
            <a:r>
              <a:rPr lang="es-ES" dirty="0" smtClean="0"/>
              <a:t>1525; fianza</a:t>
            </a:r>
            <a:r>
              <a:rPr lang="es-ES" dirty="0"/>
              <a:t>, 1574</a:t>
            </a:r>
            <a:endParaRPr lang="es-AR" sz="1800" dirty="0"/>
          </a:p>
          <a:p>
            <a:r>
              <a:rPr lang="es-ES" dirty="0"/>
              <a:t>depósito 1356 y </a:t>
            </a:r>
            <a:r>
              <a:rPr lang="es-ES" dirty="0" smtClean="0"/>
              <a:t>prenda común, 2219</a:t>
            </a:r>
            <a:r>
              <a:rPr lang="es-ES" sz="2000" dirty="0" smtClean="0"/>
              <a:t>.</a:t>
            </a:r>
            <a:endParaRPr lang="es-AR" sz="2000" dirty="0"/>
          </a:p>
          <a:p>
            <a:pPr algn="just"/>
            <a:r>
              <a:rPr lang="es-AR" sz="2400" dirty="0"/>
              <a:t>PREVALENCIA A LAS INTERPRETACIONES Y SOLUCIONES ANTES </a:t>
            </a:r>
            <a:r>
              <a:rPr lang="es-AR" sz="2400" dirty="0" smtClean="0"/>
              <a:t>COMERCIALES</a:t>
            </a:r>
          </a:p>
          <a:p>
            <a:pPr lvl="1" algn="just"/>
            <a:r>
              <a:rPr lang="es-ES" sz="2400" dirty="0" smtClean="0"/>
              <a:t>Ejemplo: la </a:t>
            </a:r>
            <a:r>
              <a:rPr lang="es-ES" sz="2400" dirty="0"/>
              <a:t>venta de cosa ajena (art.1132), la seña confirmatoria (art. 1059), y la obligación de entregar factura que se presume cuenta liquidada (art.1145).</a:t>
            </a:r>
            <a:endParaRPr lang="es-AR" sz="2400" dirty="0"/>
          </a:p>
          <a:p>
            <a:pPr lvl="1" algn="just"/>
            <a:endParaRPr lang="es-AR" sz="2200" dirty="0"/>
          </a:p>
          <a:p>
            <a:endParaRPr lang="es-AR" dirty="0"/>
          </a:p>
        </p:txBody>
      </p:sp>
      <p:sp>
        <p:nvSpPr>
          <p:cNvPr id="3" name="2 Título"/>
          <p:cNvSpPr>
            <a:spLocks noGrp="1"/>
          </p:cNvSpPr>
          <p:nvPr>
            <p:ph type="title"/>
          </p:nvPr>
        </p:nvSpPr>
        <p:spPr/>
        <p:txBody>
          <a:bodyPr/>
          <a:lstStyle/>
          <a:p>
            <a:r>
              <a:rPr lang="es-AR" dirty="0" smtClean="0"/>
              <a:t>UNIFICACION DE CONTRATOS </a:t>
            </a:r>
            <a:br>
              <a:rPr lang="es-AR" dirty="0" smtClean="0"/>
            </a:br>
            <a:r>
              <a:rPr lang="es-AR" dirty="0" smtClean="0"/>
              <a:t>CIVILES Y COMERCIALES</a:t>
            </a:r>
            <a:endParaRPr lang="es-AR" dirty="0"/>
          </a:p>
        </p:txBody>
      </p:sp>
    </p:spTree>
    <p:extLst>
      <p:ext uri="{BB962C8B-B14F-4D97-AF65-F5344CB8AC3E}">
        <p14:creationId xmlns:p14="http://schemas.microsoft.com/office/powerpoint/2010/main" val="26115169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 dirty="0" smtClean="0"/>
              <a:t>leasing</a:t>
            </a:r>
            <a:r>
              <a:rPr lang="es-ES" dirty="0"/>
              <a:t>, 1227</a:t>
            </a:r>
            <a:endParaRPr lang="es-AR" sz="1800" dirty="0"/>
          </a:p>
          <a:p>
            <a:r>
              <a:rPr lang="es-ES" dirty="0"/>
              <a:t>transporte, 1280</a:t>
            </a:r>
            <a:endParaRPr lang="es-AR" sz="1800" dirty="0"/>
          </a:p>
          <a:p>
            <a:r>
              <a:rPr lang="es-ES" dirty="0"/>
              <a:t>consignación, 1335</a:t>
            </a:r>
            <a:endParaRPr lang="es-AR" sz="1800" dirty="0"/>
          </a:p>
          <a:p>
            <a:r>
              <a:rPr lang="es-ES" dirty="0"/>
              <a:t>corretaje, 1345 </a:t>
            </a:r>
            <a:endParaRPr lang="es-AR" sz="1800" dirty="0"/>
          </a:p>
          <a:p>
            <a:r>
              <a:rPr lang="es-ES" dirty="0"/>
              <a:t>algunos contratos bancarios </a:t>
            </a:r>
            <a:r>
              <a:rPr lang="es-ES" dirty="0" err="1"/>
              <a:t>típificados</a:t>
            </a:r>
            <a:r>
              <a:rPr lang="es-ES" dirty="0"/>
              <a:t>: depósito 1390, cuenta corriente 1393, préstamo 1408, apertura de crédito 1410 </a:t>
            </a:r>
            <a:endParaRPr lang="es-AR" sz="1800" dirty="0"/>
          </a:p>
          <a:p>
            <a:r>
              <a:rPr lang="es-ES" dirty="0"/>
              <a:t>cuenta corriente común 1430 y </a:t>
            </a:r>
            <a:endParaRPr lang="es-AR" sz="1800" dirty="0"/>
          </a:p>
          <a:p>
            <a:r>
              <a:rPr lang="es-ES" dirty="0"/>
              <a:t>fideicomiso 1666.</a:t>
            </a:r>
            <a:endParaRPr lang="es-AR" sz="1800" dirty="0"/>
          </a:p>
          <a:p>
            <a:endParaRPr lang="es-AR" dirty="0"/>
          </a:p>
        </p:txBody>
      </p:sp>
      <p:sp>
        <p:nvSpPr>
          <p:cNvPr id="3" name="2 Título"/>
          <p:cNvSpPr>
            <a:spLocks noGrp="1"/>
          </p:cNvSpPr>
          <p:nvPr>
            <p:ph type="title"/>
          </p:nvPr>
        </p:nvSpPr>
        <p:spPr/>
        <p:txBody>
          <a:bodyPr/>
          <a:lstStyle/>
          <a:p>
            <a:r>
              <a:rPr lang="es-AR" dirty="0" smtClean="0"/>
              <a:t>INCORPORACION DE CONTRATOS NOMINADOS COMERCIALES</a:t>
            </a:r>
            <a:endParaRPr lang="es-AR" dirty="0"/>
          </a:p>
        </p:txBody>
      </p:sp>
    </p:spTree>
    <p:extLst>
      <p:ext uri="{BB962C8B-B14F-4D97-AF65-F5344CB8AC3E}">
        <p14:creationId xmlns:p14="http://schemas.microsoft.com/office/powerpoint/2010/main" val="3333124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Autofit/>
          </a:bodyPr>
          <a:lstStyle/>
          <a:p>
            <a:pPr marL="365760" lvl="1" indent="0">
              <a:buNone/>
            </a:pPr>
            <a:r>
              <a:rPr lang="es-AR" sz="2400" dirty="0" smtClean="0"/>
              <a:t>ADEMAS DE DEROGARSE EL CÓDIGO DE COMERCIO DESAPARECEN EN EL NUEVO TEXTO LOS INSTITUTOS DE</a:t>
            </a:r>
            <a:r>
              <a:rPr lang="es-AR" sz="2400" dirty="0"/>
              <a:t>:“EL COMERCIANTE”,</a:t>
            </a:r>
          </a:p>
          <a:p>
            <a:pPr lvl="1"/>
            <a:r>
              <a:rPr lang="es-AR" sz="2400" dirty="0"/>
              <a:t>“EL ACTO DE COMERCIO”, </a:t>
            </a:r>
          </a:p>
          <a:p>
            <a:pPr lvl="1"/>
            <a:r>
              <a:rPr lang="es-AR" sz="2400" dirty="0"/>
              <a:t>EL REGISTRO PUBLICO “DE COMERCIO”, </a:t>
            </a:r>
          </a:p>
          <a:p>
            <a:pPr lvl="1"/>
            <a:r>
              <a:rPr lang="es-AR" sz="2400" dirty="0"/>
              <a:t>LA SOCIEDAD “COMERCIAL” Y </a:t>
            </a:r>
          </a:p>
          <a:p>
            <a:pPr lvl="1"/>
            <a:r>
              <a:rPr lang="es-AR" sz="2400" dirty="0"/>
              <a:t>LA “JURISDICCION COMERCIAL”.</a:t>
            </a:r>
          </a:p>
          <a:p>
            <a:endParaRPr lang="es-AR" sz="2400" dirty="0" smtClean="0"/>
          </a:p>
          <a:p>
            <a:r>
              <a:rPr lang="es-AR" sz="2400" dirty="0" smtClean="0"/>
              <a:t>DISTINTO A LA UNIFICACIÓN </a:t>
            </a:r>
          </a:p>
          <a:p>
            <a:pPr marL="45720" indent="0">
              <a:buNone/>
            </a:pPr>
            <a:r>
              <a:rPr lang="es-AR" sz="2400" dirty="0"/>
              <a:t> </a:t>
            </a:r>
            <a:r>
              <a:rPr lang="es-AR" sz="2400" dirty="0" smtClean="0"/>
              <a:t> DEL CODIGO CIVIL ITALIANO</a:t>
            </a:r>
          </a:p>
        </p:txBody>
      </p:sp>
      <p:pic>
        <p:nvPicPr>
          <p:cNvPr id="205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8218"/>
          <a:stretch/>
        </p:blipFill>
        <p:spPr bwMode="auto">
          <a:xfrm>
            <a:off x="6703281" y="2924944"/>
            <a:ext cx="2154189" cy="2878472"/>
          </a:xfrm>
          <a:prstGeom prst="rect">
            <a:avLst/>
          </a:prstGeom>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Título"/>
          <p:cNvSpPr>
            <a:spLocks noGrp="1"/>
          </p:cNvSpPr>
          <p:nvPr>
            <p:ph type="title"/>
          </p:nvPr>
        </p:nvSpPr>
        <p:spPr/>
        <p:txBody>
          <a:bodyPr>
            <a:normAutofit/>
          </a:bodyPr>
          <a:lstStyle/>
          <a:p>
            <a:r>
              <a:rPr lang="es-AR" dirty="0" smtClean="0"/>
              <a:t>SITUACION DEL DERECHO COMERCIAL</a:t>
            </a:r>
            <a:endParaRPr lang="es-AR" dirty="0"/>
          </a:p>
        </p:txBody>
      </p:sp>
    </p:spTree>
    <p:extLst>
      <p:ext uri="{BB962C8B-B14F-4D97-AF65-F5344CB8AC3E}">
        <p14:creationId xmlns:p14="http://schemas.microsoft.com/office/powerpoint/2010/main" val="691833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050"/>
                                        </p:tgtEl>
                                        <p:attrNameLst>
                                          <p:attrName>style.visibility</p:attrName>
                                        </p:attrNameLst>
                                      </p:cBhvr>
                                      <p:to>
                                        <p:strVal val="visible"/>
                                      </p:to>
                                    </p:set>
                                    <p:anim calcmode="lin" valueType="num">
                                      <p:cBhvr additive="base">
                                        <p:cTn id="12" dur="500" fill="hold"/>
                                        <p:tgtEl>
                                          <p:spTgt spid="2050"/>
                                        </p:tgtEl>
                                        <p:attrNameLst>
                                          <p:attrName>ppt_x</p:attrName>
                                        </p:attrNameLst>
                                      </p:cBhvr>
                                      <p:tavLst>
                                        <p:tav tm="0">
                                          <p:val>
                                            <p:strVal val="#ppt_x"/>
                                          </p:val>
                                        </p:tav>
                                        <p:tav tm="100000">
                                          <p:val>
                                            <p:strVal val="#ppt_x"/>
                                          </p:val>
                                        </p:tav>
                                      </p:tavLst>
                                    </p:anim>
                                    <p:anim calcmode="lin" valueType="num">
                                      <p:cBhvr additive="base">
                                        <p:cTn id="13" dur="500" fill="hold"/>
                                        <p:tgtEl>
                                          <p:spTgt spid="2050"/>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grpId="0" nodeType="after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 presetClass="entr" presetSubtype="4" fill="hold" grpId="0" nodeType="after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sz="2400" dirty="0" smtClean="0"/>
              <a:t>suministro</a:t>
            </a:r>
            <a:r>
              <a:rPr lang="es-ES" sz="2400" dirty="0"/>
              <a:t>, 1176</a:t>
            </a:r>
            <a:endParaRPr lang="es-AR" sz="2400" dirty="0"/>
          </a:p>
          <a:p>
            <a:r>
              <a:rPr lang="es-ES" sz="2400" dirty="0"/>
              <a:t>contratos bancarios en general 1378 y atípicos: caja de seguridad 1413, custodia 1418</a:t>
            </a:r>
            <a:endParaRPr lang="es-AR" sz="2400" dirty="0"/>
          </a:p>
          <a:p>
            <a:r>
              <a:rPr lang="es-ES" sz="2400" dirty="0"/>
              <a:t>factoraje, 1421</a:t>
            </a:r>
            <a:endParaRPr lang="es-AR" sz="2400" dirty="0"/>
          </a:p>
          <a:p>
            <a:r>
              <a:rPr lang="es-ES" sz="2400" dirty="0"/>
              <a:t>agencia, 1479</a:t>
            </a:r>
            <a:endParaRPr lang="es-AR" sz="2400" dirty="0"/>
          </a:p>
          <a:p>
            <a:r>
              <a:rPr lang="es-ES" sz="2400" dirty="0"/>
              <a:t>concesión, 1502</a:t>
            </a:r>
            <a:endParaRPr lang="es-AR" sz="2400" dirty="0"/>
          </a:p>
          <a:p>
            <a:r>
              <a:rPr lang="es-ES" sz="2400" dirty="0"/>
              <a:t>franquicia, 1512</a:t>
            </a:r>
            <a:endParaRPr lang="es-AR" sz="2400" dirty="0"/>
          </a:p>
          <a:p>
            <a:r>
              <a:rPr lang="es-ES" sz="2400" dirty="0"/>
              <a:t>bursátiles 1429 y </a:t>
            </a:r>
            <a:endParaRPr lang="es-AR" sz="2400" dirty="0"/>
          </a:p>
          <a:p>
            <a:r>
              <a:rPr lang="es-ES" sz="2400" dirty="0"/>
              <a:t>arbitraje 1649.</a:t>
            </a:r>
            <a:endParaRPr lang="es-AR" sz="2400" dirty="0"/>
          </a:p>
          <a:p>
            <a:endParaRPr lang="es-AR" sz="2400" dirty="0"/>
          </a:p>
        </p:txBody>
      </p:sp>
      <p:sp>
        <p:nvSpPr>
          <p:cNvPr id="2" name="1 Título"/>
          <p:cNvSpPr>
            <a:spLocks noGrp="1"/>
          </p:cNvSpPr>
          <p:nvPr>
            <p:ph type="title"/>
          </p:nvPr>
        </p:nvSpPr>
        <p:spPr/>
        <p:txBody>
          <a:bodyPr/>
          <a:lstStyle/>
          <a:p>
            <a:r>
              <a:rPr lang="es-AR" dirty="0" smtClean="0"/>
              <a:t>REGULACION DE INNOMINADOS COMERCIALES</a:t>
            </a:r>
            <a:endParaRPr lang="es-AR" dirty="0"/>
          </a:p>
        </p:txBody>
      </p:sp>
    </p:spTree>
    <p:extLst>
      <p:ext uri="{BB962C8B-B14F-4D97-AF65-F5344CB8AC3E}">
        <p14:creationId xmlns:p14="http://schemas.microsoft.com/office/powerpoint/2010/main" val="40529912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r>
              <a:rPr lang="es-AR" dirty="0" smtClean="0"/>
              <a:t>SUMINISTRO (1176)</a:t>
            </a:r>
          </a:p>
          <a:p>
            <a:pPr lvl="1"/>
            <a:r>
              <a:rPr lang="es-AR" dirty="0" smtClean="0"/>
              <a:t>BIENES O SERVICIOS. 20 O 10 AÑOS. PREFERENCIA POR TRES AÑOS.</a:t>
            </a:r>
          </a:p>
          <a:p>
            <a:pPr lvl="1"/>
            <a:r>
              <a:rPr lang="es-AR" dirty="0" smtClean="0"/>
              <a:t>RESOLUCIÓN CON ANTICIPO DE SESENTA DIAS SALVO PACTO</a:t>
            </a:r>
          </a:p>
          <a:p>
            <a:r>
              <a:rPr lang="es-AR" dirty="0" smtClean="0"/>
              <a:t>AGENCIA (1479)</a:t>
            </a:r>
          </a:p>
          <a:p>
            <a:pPr lvl="1"/>
            <a:r>
              <a:rPr lang="es-AR" dirty="0" smtClean="0"/>
              <a:t>PROMOCIÓN CONTINUADA E INDEPENDIENTE DE NEGOCIOS</a:t>
            </a:r>
          </a:p>
          <a:p>
            <a:pPr lvl="1"/>
            <a:r>
              <a:rPr lang="es-AR" dirty="0" smtClean="0"/>
              <a:t>PREAVISO DE UN MES POR CADA AÑO DE VIGENCIA. NO COMPETENCIA POR UN AÑO LUEGO DE RUPTURA</a:t>
            </a:r>
          </a:p>
          <a:p>
            <a:r>
              <a:rPr lang="es-AR" dirty="0" smtClean="0"/>
              <a:t>CONCESIÓN (1502)</a:t>
            </a:r>
          </a:p>
          <a:p>
            <a:pPr lvl="1"/>
            <a:r>
              <a:rPr lang="es-AR" dirty="0" smtClean="0"/>
              <a:t>ORGANIZACIÓN EMPRESARIA PARA COMERCIALIZAR. EXCLUSIVIDAD RECÍPROCA. MINIMO 4 AÑOS O 2 SI PONE ESTABLECIMIENTO.</a:t>
            </a:r>
          </a:p>
          <a:p>
            <a:r>
              <a:rPr lang="es-AR" dirty="0" smtClean="0"/>
              <a:t>FRANQUICIA (1512)</a:t>
            </a:r>
          </a:p>
          <a:p>
            <a:pPr lvl="1"/>
            <a:r>
              <a:rPr lang="es-AR" dirty="0" smtClean="0"/>
              <a:t>DERECHO A UTILIZAR SISTEMA DE COMERCIALIZACIÓN</a:t>
            </a:r>
          </a:p>
          <a:p>
            <a:pPr lvl="1"/>
            <a:r>
              <a:rPr lang="es-AR" dirty="0" smtClean="0"/>
              <a:t>FRANQUICIANTE SIN RESPONSABILIDAD LABORAL SALVO FRAUDE</a:t>
            </a:r>
          </a:p>
          <a:p>
            <a:r>
              <a:rPr lang="es-AR" dirty="0" smtClean="0"/>
              <a:t>FACTORAJE (1421)</a:t>
            </a:r>
          </a:p>
          <a:p>
            <a:pPr lvl="1"/>
            <a:r>
              <a:rPr lang="es-AR" dirty="0" smtClean="0"/>
              <a:t>ADQUIRIR CRÉDITOS DEL GIRO COMERCIAL. ADMITE CESIONES GLOBALES. AFOROS VÁLIDOS. NOTIFICACIÓN RAZONABLE A CEDIDOS</a:t>
            </a:r>
            <a:endParaRPr lang="es-AR" dirty="0"/>
          </a:p>
        </p:txBody>
      </p:sp>
      <p:sp>
        <p:nvSpPr>
          <p:cNvPr id="3" name="2 Título"/>
          <p:cNvSpPr>
            <a:spLocks noGrp="1"/>
          </p:cNvSpPr>
          <p:nvPr>
            <p:ph type="title"/>
          </p:nvPr>
        </p:nvSpPr>
        <p:spPr/>
        <p:txBody>
          <a:bodyPr/>
          <a:lstStyle/>
          <a:p>
            <a:r>
              <a:rPr lang="es-AR" dirty="0" smtClean="0"/>
              <a:t>REGULACION LEGAL DE LOS CONTRATOS DE EMPRESA</a:t>
            </a:r>
            <a:endParaRPr lang="es-AR" dirty="0"/>
          </a:p>
        </p:txBody>
      </p:sp>
    </p:spTree>
    <p:extLst>
      <p:ext uri="{BB962C8B-B14F-4D97-AF65-F5344CB8AC3E}">
        <p14:creationId xmlns:p14="http://schemas.microsoft.com/office/powerpoint/2010/main" val="21521180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a:t>sociedades, 19.550</a:t>
            </a:r>
            <a:endParaRPr lang="es-AR" dirty="0"/>
          </a:p>
          <a:p>
            <a:r>
              <a:rPr lang="es-ES" dirty="0"/>
              <a:t>seguros, 17.418</a:t>
            </a:r>
            <a:endParaRPr lang="es-AR" dirty="0"/>
          </a:p>
          <a:p>
            <a:r>
              <a:rPr lang="es-ES" dirty="0"/>
              <a:t>martilleros, 25.028</a:t>
            </a:r>
            <a:endParaRPr lang="es-AR" dirty="0"/>
          </a:p>
          <a:p>
            <a:r>
              <a:rPr lang="es-ES" dirty="0"/>
              <a:t>marcas, 22.362 </a:t>
            </a:r>
            <a:endParaRPr lang="es-AR" dirty="0"/>
          </a:p>
          <a:p>
            <a:r>
              <a:rPr lang="es-ES" dirty="0"/>
              <a:t>edición, 11.723</a:t>
            </a:r>
            <a:endParaRPr lang="es-AR" dirty="0"/>
          </a:p>
          <a:p>
            <a:r>
              <a:rPr lang="es-ES" dirty="0"/>
              <a:t>prenda con registro </a:t>
            </a:r>
            <a:r>
              <a:rPr lang="es-ES" dirty="0" err="1"/>
              <a:t>D.Ley</a:t>
            </a:r>
            <a:r>
              <a:rPr lang="es-ES" dirty="0"/>
              <a:t> 15.348/46 </a:t>
            </a:r>
            <a:endParaRPr lang="es-AR" dirty="0"/>
          </a:p>
          <a:p>
            <a:r>
              <a:rPr lang="es-ES" dirty="0"/>
              <a:t>transferencia de </a:t>
            </a:r>
            <a:r>
              <a:rPr lang="es-ES" dirty="0" smtClean="0"/>
              <a:t>fondos </a:t>
            </a:r>
            <a:r>
              <a:rPr lang="es-ES" dirty="0"/>
              <a:t>de comercio 11.867</a:t>
            </a:r>
            <a:endParaRPr lang="es-AR" dirty="0"/>
          </a:p>
          <a:p>
            <a:r>
              <a:rPr lang="es-ES" dirty="0"/>
              <a:t>contratos de la ley de navegación</a:t>
            </a:r>
            <a:endParaRPr lang="es-AR" dirty="0"/>
          </a:p>
          <a:p>
            <a:endParaRPr lang="es-AR" dirty="0"/>
          </a:p>
        </p:txBody>
      </p:sp>
      <p:sp>
        <p:nvSpPr>
          <p:cNvPr id="3" name="2 Título"/>
          <p:cNvSpPr>
            <a:spLocks noGrp="1"/>
          </p:cNvSpPr>
          <p:nvPr>
            <p:ph type="title"/>
          </p:nvPr>
        </p:nvSpPr>
        <p:spPr/>
        <p:txBody>
          <a:bodyPr/>
          <a:lstStyle/>
          <a:p>
            <a:r>
              <a:rPr lang="es-AR" dirty="0" smtClean="0"/>
              <a:t>CONTRATOS MERCANTILES </a:t>
            </a:r>
            <a:br>
              <a:rPr lang="es-AR" dirty="0" smtClean="0"/>
            </a:br>
            <a:r>
              <a:rPr lang="es-AR" dirty="0" smtClean="0"/>
              <a:t>EN LEYES ESPECIALES</a:t>
            </a:r>
            <a:endParaRPr lang="es-AR" dirty="0"/>
          </a:p>
        </p:txBody>
      </p:sp>
    </p:spTree>
    <p:extLst>
      <p:ext uri="{BB962C8B-B14F-4D97-AF65-F5344CB8AC3E}">
        <p14:creationId xmlns:p14="http://schemas.microsoft.com/office/powerpoint/2010/main" val="1148725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Autofit/>
          </a:bodyPr>
          <a:lstStyle/>
          <a:p>
            <a:r>
              <a:rPr lang="es-ES" sz="1400" dirty="0" smtClean="0"/>
              <a:t>1.-CONTRATOS DISCRECIONALES -</a:t>
            </a:r>
            <a:r>
              <a:rPr lang="es-ES" sz="1400" dirty="0"/>
              <a:t>958- (con o sin cláusulas predispuestas</a:t>
            </a:r>
            <a:r>
              <a:rPr lang="es-ES" sz="1400" dirty="0" smtClean="0"/>
              <a:t>)</a:t>
            </a:r>
          </a:p>
          <a:p>
            <a:pPr lvl="1"/>
            <a:r>
              <a:rPr lang="es-ES" sz="1400" dirty="0" smtClean="0"/>
              <a:t>Libertad </a:t>
            </a:r>
            <a:r>
              <a:rPr lang="es-ES" sz="1400" dirty="0"/>
              <a:t>dentro de ley, orden público, moral y buenas costumbres</a:t>
            </a:r>
            <a:endParaRPr lang="es-AR" sz="1400" dirty="0"/>
          </a:p>
          <a:p>
            <a:pPr lvl="1"/>
            <a:r>
              <a:rPr lang="es-ES" sz="1400" dirty="0" smtClean="0"/>
              <a:t>Obligatorio</a:t>
            </a:r>
            <a:r>
              <a:rPr lang="es-ES" sz="1400" dirty="0"/>
              <a:t>, inmodificable salvo acuerdo o ley</a:t>
            </a:r>
            <a:endParaRPr lang="es-AR" sz="1400" dirty="0"/>
          </a:p>
          <a:p>
            <a:pPr lvl="1"/>
            <a:r>
              <a:rPr lang="es-ES" sz="1400" dirty="0" smtClean="0"/>
              <a:t>Modificación </a:t>
            </a:r>
            <a:r>
              <a:rPr lang="es-ES" sz="1400" dirty="0"/>
              <a:t>por juez: solo si ley autoriza a pedido de parte u orden público manifiesto</a:t>
            </a:r>
            <a:endParaRPr lang="es-AR" sz="1400" dirty="0"/>
          </a:p>
          <a:p>
            <a:pPr lvl="1"/>
            <a:r>
              <a:rPr lang="es-ES" sz="1400" dirty="0" smtClean="0"/>
              <a:t>Buena </a:t>
            </a:r>
            <a:r>
              <a:rPr lang="es-ES" sz="1400" dirty="0"/>
              <a:t>fe incluye consecuencias comprendidas con alcances razonables de un cuidadoso y previsor contratante.</a:t>
            </a:r>
            <a:endParaRPr lang="es-AR" sz="1400" dirty="0"/>
          </a:p>
          <a:p>
            <a:pPr lvl="1"/>
            <a:r>
              <a:rPr lang="es-ES" sz="1400" dirty="0" smtClean="0"/>
              <a:t>Integración </a:t>
            </a:r>
            <a:r>
              <a:rPr lang="es-ES" sz="1400" dirty="0"/>
              <a:t>con usos y prácticas observadas salvo irrazonables.</a:t>
            </a:r>
            <a:endParaRPr lang="es-AR" sz="1400" dirty="0"/>
          </a:p>
          <a:p>
            <a:r>
              <a:rPr lang="es-ES" sz="1400" dirty="0" smtClean="0"/>
              <a:t>2.-CONTRATOS POR ADHESIÓN A CLÁUSULAS PREDISPUESTAS (</a:t>
            </a:r>
            <a:r>
              <a:rPr lang="es-ES" sz="1400" dirty="0"/>
              <a:t>984</a:t>
            </a:r>
            <a:r>
              <a:rPr lang="es-ES" sz="1400" dirty="0" smtClean="0"/>
              <a:t>)</a:t>
            </a:r>
          </a:p>
          <a:p>
            <a:pPr lvl="1"/>
            <a:r>
              <a:rPr lang="es-ES" sz="1400" dirty="0" smtClean="0"/>
              <a:t>Cláusulas</a:t>
            </a:r>
            <a:r>
              <a:rPr lang="es-ES" sz="1400" dirty="0"/>
              <a:t>: claras, ambiguas contra el predisponente.</a:t>
            </a:r>
            <a:endParaRPr lang="es-AR" sz="1400" dirty="0"/>
          </a:p>
          <a:p>
            <a:pPr lvl="1"/>
            <a:r>
              <a:rPr lang="es-ES" sz="1400" dirty="0" smtClean="0"/>
              <a:t>Abusivas </a:t>
            </a:r>
            <a:r>
              <a:rPr lang="es-ES" sz="1400" dirty="0"/>
              <a:t>(no escritas): desnaturalizan; renuncias del adherente o ampliación del predisponente; no razonablemente previsibles.(988</a:t>
            </a:r>
            <a:r>
              <a:rPr lang="es-ES" sz="1400" dirty="0" smtClean="0"/>
              <a:t>)</a:t>
            </a:r>
            <a:r>
              <a:rPr lang="es-ES" sz="1400" dirty="0"/>
              <a:t> </a:t>
            </a:r>
            <a:endParaRPr lang="es-AR" sz="1400" dirty="0"/>
          </a:p>
          <a:p>
            <a:r>
              <a:rPr lang="es-ES" sz="1400" dirty="0"/>
              <a:t>3</a:t>
            </a:r>
            <a:r>
              <a:rPr lang="es-ES" sz="1400" dirty="0" smtClean="0"/>
              <a:t>.-CONTRATOS DE CONSUMO (</a:t>
            </a:r>
            <a:r>
              <a:rPr lang="es-ES" sz="1400" dirty="0"/>
              <a:t>con o sin cláusulas predispuestas) 1093</a:t>
            </a:r>
            <a:endParaRPr lang="es-AR" sz="1400" dirty="0"/>
          </a:p>
          <a:p>
            <a:pPr lvl="1"/>
            <a:r>
              <a:rPr lang="es-ES" sz="1400" dirty="0" smtClean="0"/>
              <a:t>Consumidor </a:t>
            </a:r>
            <a:r>
              <a:rPr lang="es-ES" sz="1400" dirty="0"/>
              <a:t>o usuario final</a:t>
            </a:r>
            <a:endParaRPr lang="es-AR" sz="1400" dirty="0"/>
          </a:p>
          <a:p>
            <a:pPr lvl="1"/>
            <a:r>
              <a:rPr lang="es-ES" sz="1400" dirty="0" smtClean="0"/>
              <a:t>Con </a:t>
            </a:r>
            <a:r>
              <a:rPr lang="es-ES" sz="1400" dirty="0"/>
              <a:t>empresa productora de bienes o servicios</a:t>
            </a:r>
            <a:endParaRPr lang="es-AR" sz="1400" dirty="0"/>
          </a:p>
          <a:p>
            <a:pPr lvl="1"/>
            <a:r>
              <a:rPr lang="es-ES" sz="1400" dirty="0" smtClean="0"/>
              <a:t>De </a:t>
            </a:r>
            <a:r>
              <a:rPr lang="es-ES" sz="1400" dirty="0"/>
              <a:t>adquisición, uso o goce</a:t>
            </a:r>
            <a:endParaRPr lang="es-AR" sz="1400" dirty="0"/>
          </a:p>
          <a:p>
            <a:pPr lvl="1"/>
            <a:r>
              <a:rPr lang="es-ES" sz="1400" dirty="0" smtClean="0"/>
              <a:t>Para </a:t>
            </a:r>
            <a:r>
              <a:rPr lang="es-ES" sz="1400" dirty="0"/>
              <a:t>uso privado, familiar o social</a:t>
            </a:r>
            <a:endParaRPr lang="es-AR" sz="1400" dirty="0"/>
          </a:p>
          <a:p>
            <a:pPr lvl="1"/>
            <a:r>
              <a:rPr lang="es-ES" sz="1400" dirty="0" smtClean="0"/>
              <a:t>Reglas</a:t>
            </a:r>
            <a:r>
              <a:rPr lang="es-ES" sz="1400" dirty="0"/>
              <a:t>: Protección al consumidor, acceso al consumo sustentable y favorable al consumidor.</a:t>
            </a:r>
            <a:endParaRPr lang="es-AR" sz="1400" dirty="0"/>
          </a:p>
          <a:p>
            <a:pPr marL="45720" indent="0">
              <a:buNone/>
            </a:pPr>
            <a:r>
              <a:rPr lang="es-ES" sz="1400" dirty="0"/>
              <a:t> </a:t>
            </a:r>
            <a:endParaRPr lang="es-AR" sz="1400" dirty="0"/>
          </a:p>
          <a:p>
            <a:endParaRPr lang="es-AR" sz="1400" dirty="0" smtClean="0"/>
          </a:p>
        </p:txBody>
      </p:sp>
      <p:sp>
        <p:nvSpPr>
          <p:cNvPr id="3" name="2 Título"/>
          <p:cNvSpPr>
            <a:spLocks noGrp="1"/>
          </p:cNvSpPr>
          <p:nvPr>
            <p:ph type="title"/>
          </p:nvPr>
        </p:nvSpPr>
        <p:spPr/>
        <p:txBody>
          <a:bodyPr/>
          <a:lstStyle/>
          <a:p>
            <a:r>
              <a:rPr lang="es-AR" dirty="0" smtClean="0"/>
              <a:t>CLASIFICACION DE LOS CONTRATOS</a:t>
            </a:r>
            <a:endParaRPr lang="es-AR" dirty="0"/>
          </a:p>
        </p:txBody>
      </p:sp>
    </p:spTree>
    <p:extLst>
      <p:ext uri="{BB962C8B-B14F-4D97-AF65-F5344CB8AC3E}">
        <p14:creationId xmlns:p14="http://schemas.microsoft.com/office/powerpoint/2010/main" val="27442169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r>
              <a:rPr lang="es-ES" dirty="0" smtClean="0"/>
              <a:t>1.-TRATATIVAS (</a:t>
            </a:r>
            <a:r>
              <a:rPr lang="es-ES" dirty="0"/>
              <a:t>990/993): </a:t>
            </a:r>
            <a:endParaRPr lang="es-ES" dirty="0" smtClean="0"/>
          </a:p>
          <a:p>
            <a:pPr lvl="1"/>
            <a:r>
              <a:rPr lang="es-ES" dirty="0" smtClean="0"/>
              <a:t>Libertad de promover y abandonar; </a:t>
            </a:r>
            <a:r>
              <a:rPr lang="es-ES" dirty="0"/>
              <a:t>buena </a:t>
            </a:r>
            <a:r>
              <a:rPr lang="es-ES" dirty="0" smtClean="0"/>
              <a:t>fe y no frustrar injustificadamente; </a:t>
            </a:r>
            <a:r>
              <a:rPr lang="es-ES" dirty="0"/>
              <a:t>confidencialidad; carta intención restrictiva salvo </a:t>
            </a:r>
            <a:r>
              <a:rPr lang="es-ES" dirty="0" smtClean="0"/>
              <a:t>elementos de la oferta</a:t>
            </a:r>
            <a:r>
              <a:rPr lang="es-ES" dirty="0"/>
              <a:t>.</a:t>
            </a:r>
            <a:endParaRPr lang="es-AR" dirty="0"/>
          </a:p>
          <a:p>
            <a:r>
              <a:rPr lang="es-ES" dirty="0" smtClean="0"/>
              <a:t>2.-CONTRATOS PRELIMINARES (</a:t>
            </a:r>
            <a:r>
              <a:rPr lang="es-ES" dirty="0"/>
              <a:t>acuerdos sobre </a:t>
            </a:r>
            <a:r>
              <a:rPr lang="es-ES" dirty="0" smtClean="0"/>
              <a:t>elementos esenciales </a:t>
            </a:r>
            <a:r>
              <a:rPr lang="es-ES" dirty="0"/>
              <a:t>de contrato futuro. </a:t>
            </a:r>
            <a:r>
              <a:rPr lang="es-ES" u="sng" dirty="0"/>
              <a:t>Un año o menos</a:t>
            </a:r>
            <a:r>
              <a:rPr lang="es-ES" dirty="0" smtClean="0"/>
              <a:t>)</a:t>
            </a:r>
          </a:p>
          <a:p>
            <a:pPr lvl="1"/>
            <a:r>
              <a:rPr lang="es-ES" dirty="0" smtClean="0"/>
              <a:t>Promesa </a:t>
            </a:r>
            <a:r>
              <a:rPr lang="es-ES" dirty="0"/>
              <a:t>de contrato: obligaciones de hacer. </a:t>
            </a:r>
            <a:r>
              <a:rPr lang="es-ES" dirty="0" smtClean="0"/>
              <a:t>No en casos de forma bajo sanción de nulidad.</a:t>
            </a:r>
            <a:endParaRPr lang="es-AR" dirty="0"/>
          </a:p>
          <a:p>
            <a:pPr lvl="1"/>
            <a:r>
              <a:rPr lang="es-ES" dirty="0" smtClean="0"/>
              <a:t>Opción </a:t>
            </a:r>
            <a:r>
              <a:rPr lang="es-ES" dirty="0"/>
              <a:t>contractual (996): </a:t>
            </a:r>
            <a:r>
              <a:rPr lang="es-ES" dirty="0" smtClean="0"/>
              <a:t>derecho irrevocable de </a:t>
            </a:r>
            <a:r>
              <a:rPr lang="es-ES" dirty="0"/>
              <a:t>aceptarlo. Gratuita u onerosa. </a:t>
            </a:r>
            <a:r>
              <a:rPr lang="es-ES" dirty="0" smtClean="0"/>
              <a:t>Forma del definitivo. No </a:t>
            </a:r>
            <a:r>
              <a:rPr lang="es-ES" dirty="0"/>
              <a:t>transferible salvo pacto.</a:t>
            </a:r>
            <a:endParaRPr lang="es-AR" dirty="0"/>
          </a:p>
          <a:p>
            <a:r>
              <a:rPr lang="es-ES" dirty="0" smtClean="0"/>
              <a:t>3.-PACTO DE PREFERENCIA (</a:t>
            </a:r>
            <a:r>
              <a:rPr lang="es-ES" dirty="0"/>
              <a:t>997): </a:t>
            </a:r>
            <a:endParaRPr lang="es-ES" dirty="0" smtClean="0"/>
          </a:p>
          <a:p>
            <a:pPr lvl="1"/>
            <a:r>
              <a:rPr lang="es-ES" dirty="0" smtClean="0"/>
              <a:t>obligación </a:t>
            </a:r>
            <a:r>
              <a:rPr lang="es-ES" dirty="0"/>
              <a:t>de </a:t>
            </a:r>
            <a:r>
              <a:rPr lang="es-ES" dirty="0" smtClean="0"/>
              <a:t>hacer: si decide debe hacerlo con la otra; </a:t>
            </a:r>
            <a:r>
              <a:rPr lang="es-ES" dirty="0"/>
              <a:t>puede ser </a:t>
            </a:r>
            <a:r>
              <a:rPr lang="es-ES" dirty="0" smtClean="0"/>
              <a:t>recíproco en sociedades, condominio o asociativos.</a:t>
            </a:r>
            <a:endParaRPr lang="es-AR" dirty="0"/>
          </a:p>
          <a:p>
            <a:r>
              <a:rPr lang="es-ES" dirty="0" smtClean="0"/>
              <a:t>4.-SUJETOS A CONFORMIDAD (</a:t>
            </a:r>
            <a:r>
              <a:rPr lang="es-ES" dirty="0"/>
              <a:t>999): </a:t>
            </a:r>
            <a:endParaRPr lang="es-ES" dirty="0" smtClean="0"/>
          </a:p>
          <a:p>
            <a:pPr lvl="1"/>
            <a:r>
              <a:rPr lang="es-ES" dirty="0" smtClean="0"/>
              <a:t>bajo </a:t>
            </a:r>
            <a:r>
              <a:rPr lang="es-ES" dirty="0"/>
              <a:t>condición suspensiva.</a:t>
            </a:r>
            <a:endParaRPr lang="es-AR" dirty="0"/>
          </a:p>
          <a:p>
            <a:endParaRPr lang="es-AR" dirty="0"/>
          </a:p>
        </p:txBody>
      </p:sp>
      <p:sp>
        <p:nvSpPr>
          <p:cNvPr id="3" name="2 Título"/>
          <p:cNvSpPr>
            <a:spLocks noGrp="1"/>
          </p:cNvSpPr>
          <p:nvPr>
            <p:ph type="title"/>
          </p:nvPr>
        </p:nvSpPr>
        <p:spPr/>
        <p:txBody>
          <a:bodyPr/>
          <a:lstStyle/>
          <a:p>
            <a:r>
              <a:rPr lang="es-AR" dirty="0" smtClean="0"/>
              <a:t>PROCESO DE FORMACION</a:t>
            </a:r>
            <a:endParaRPr lang="es-AR" dirty="0"/>
          </a:p>
        </p:txBody>
      </p:sp>
    </p:spTree>
    <p:extLst>
      <p:ext uri="{BB962C8B-B14F-4D97-AF65-F5344CB8AC3E}">
        <p14:creationId xmlns:p14="http://schemas.microsoft.com/office/powerpoint/2010/main" val="25717511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smtClean="0"/>
              <a:t>Dos o más contratos </a:t>
            </a:r>
            <a:r>
              <a:rPr lang="es-ES" dirty="0"/>
              <a:t>autónomos</a:t>
            </a:r>
            <a:endParaRPr lang="es-AR" dirty="0"/>
          </a:p>
          <a:p>
            <a:r>
              <a:rPr lang="es-ES" dirty="0" smtClean="0"/>
              <a:t>Vinculados </a:t>
            </a:r>
            <a:r>
              <a:rPr lang="es-ES" dirty="0"/>
              <a:t>por finalidad económica común </a:t>
            </a:r>
            <a:r>
              <a:rPr lang="es-ES" dirty="0" smtClean="0"/>
              <a:t>previamente establecida </a:t>
            </a:r>
            <a:r>
              <a:rPr lang="es-ES" dirty="0"/>
              <a:t>y </a:t>
            </a:r>
            <a:r>
              <a:rPr lang="es-ES" dirty="0" smtClean="0"/>
              <a:t>determinante para un resultado.</a:t>
            </a:r>
            <a:endParaRPr lang="es-AR" dirty="0"/>
          </a:p>
          <a:p>
            <a:r>
              <a:rPr lang="es-ES" dirty="0" smtClean="0"/>
              <a:t>Interpretarse </a:t>
            </a:r>
            <a:r>
              <a:rPr lang="es-ES" dirty="0"/>
              <a:t>uno en función del otro</a:t>
            </a:r>
            <a:endParaRPr lang="es-AR" dirty="0"/>
          </a:p>
          <a:p>
            <a:r>
              <a:rPr lang="es-ES" dirty="0" smtClean="0"/>
              <a:t>Excepciones </a:t>
            </a:r>
            <a:r>
              <a:rPr lang="es-ES" dirty="0"/>
              <a:t>de incumplimiento frente a inejecución de </a:t>
            </a:r>
            <a:r>
              <a:rPr lang="es-ES" dirty="0" smtClean="0"/>
              <a:t>otro contrato</a:t>
            </a:r>
            <a:endParaRPr lang="es-AR" dirty="0"/>
          </a:p>
          <a:p>
            <a:r>
              <a:rPr lang="es-ES" dirty="0" smtClean="0"/>
              <a:t>Extinción </a:t>
            </a:r>
            <a:r>
              <a:rPr lang="es-ES" dirty="0"/>
              <a:t>de un contrato que frustra la finalidad </a:t>
            </a:r>
            <a:r>
              <a:rPr lang="es-ES" dirty="0" smtClean="0"/>
              <a:t>común de otro.</a:t>
            </a:r>
            <a:endParaRPr lang="es-AR" dirty="0"/>
          </a:p>
          <a:p>
            <a:r>
              <a:rPr lang="es-ES" dirty="0" smtClean="0"/>
              <a:t>Responsabilidad </a:t>
            </a:r>
            <a:r>
              <a:rPr lang="es-ES" dirty="0"/>
              <a:t>solidaria entre las partes de los contratos (doctrina).</a:t>
            </a:r>
            <a:endParaRPr lang="es-AR" dirty="0"/>
          </a:p>
          <a:p>
            <a:r>
              <a:rPr lang="es-ES" dirty="0"/>
              <a:t>Casos: Tarjeta de crédito: emisor, banco, cajero, comercio; Turismo: agencia, transporte, hotel, excursión; etc.</a:t>
            </a:r>
            <a:endParaRPr lang="es-AR" dirty="0"/>
          </a:p>
          <a:p>
            <a:endParaRPr lang="es-AR" dirty="0"/>
          </a:p>
        </p:txBody>
      </p:sp>
      <p:sp>
        <p:nvSpPr>
          <p:cNvPr id="3" name="2 Título"/>
          <p:cNvSpPr>
            <a:spLocks noGrp="1"/>
          </p:cNvSpPr>
          <p:nvPr>
            <p:ph type="title"/>
          </p:nvPr>
        </p:nvSpPr>
        <p:spPr/>
        <p:txBody>
          <a:bodyPr/>
          <a:lstStyle/>
          <a:p>
            <a:r>
              <a:rPr lang="es-AR" dirty="0" smtClean="0"/>
              <a:t>CONTRATOS CONEXOS (1073)</a:t>
            </a:r>
            <a:endParaRPr lang="es-AR" dirty="0"/>
          </a:p>
        </p:txBody>
      </p:sp>
    </p:spTree>
    <p:extLst>
      <p:ext uri="{BB962C8B-B14F-4D97-AF65-F5344CB8AC3E}">
        <p14:creationId xmlns:p14="http://schemas.microsoft.com/office/powerpoint/2010/main" val="4211666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dirty="0" smtClean="0"/>
              <a:t>FRUSTRACION DEFINITIVA DE LA FINALIDAD DEL CONTRATO (1090)</a:t>
            </a:r>
          </a:p>
          <a:p>
            <a:pPr lvl="1"/>
            <a:r>
              <a:rPr lang="es-AR" dirty="0" smtClean="0"/>
              <a:t>AUTORIZADA LA PERJUDICADA A DECLARAR SU RESOLUCION</a:t>
            </a:r>
          </a:p>
          <a:p>
            <a:pPr lvl="1"/>
            <a:r>
              <a:rPr lang="es-AR" dirty="0" smtClean="0"/>
              <a:t>ALTERACION EXTRAORDINARIA AJENA Y QUE SUPERA EL RIESGO</a:t>
            </a:r>
          </a:p>
          <a:p>
            <a:pPr lvl="1"/>
            <a:r>
              <a:rPr lang="es-AR" dirty="0" smtClean="0"/>
              <a:t>COMUNICACIÓN DE DECLARACION EXTINTIVA A LA OTRA PARTE</a:t>
            </a:r>
          </a:p>
          <a:p>
            <a:pPr lvl="1"/>
            <a:r>
              <a:rPr lang="es-AR" dirty="0" smtClean="0"/>
              <a:t>(EN TEMPORARIA, SOLO EN CASO DE TIEMPO ESENCIAL)</a:t>
            </a:r>
          </a:p>
          <a:p>
            <a:pPr marL="365760" lvl="1" indent="0">
              <a:buNone/>
            </a:pPr>
            <a:endParaRPr lang="es-AR" dirty="0" smtClean="0"/>
          </a:p>
          <a:p>
            <a:pPr marL="274320" lvl="1" indent="-228600">
              <a:buClr>
                <a:schemeClr val="accent1"/>
              </a:buClr>
              <a:buFont typeface="Wingdings 2" pitchFamily="18" charset="2"/>
              <a:buChar char=""/>
            </a:pPr>
            <a:r>
              <a:rPr lang="es-AR" sz="2000" dirty="0"/>
              <a:t>IMPREVISIÓN (1091</a:t>
            </a:r>
            <a:r>
              <a:rPr lang="es-AR" sz="2000" dirty="0" smtClean="0"/>
              <a:t>)</a:t>
            </a:r>
            <a:r>
              <a:rPr lang="es-AR" sz="2000" dirty="0"/>
              <a:t> AGREGA </a:t>
            </a:r>
            <a:r>
              <a:rPr lang="es-AR" sz="2000" dirty="0" smtClean="0"/>
              <a:t>AL REGIMEN </a:t>
            </a:r>
            <a:r>
              <a:rPr lang="es-AR" sz="2000" dirty="0"/>
              <a:t>ANTERIOR</a:t>
            </a:r>
            <a:r>
              <a:rPr lang="es-AR" sz="2000" dirty="0" smtClean="0"/>
              <a:t>:</a:t>
            </a:r>
            <a:endParaRPr lang="es-AR" dirty="0" smtClean="0"/>
          </a:p>
          <a:p>
            <a:pPr lvl="1"/>
            <a:r>
              <a:rPr lang="es-AR" dirty="0" smtClean="0"/>
              <a:t>CAUSA AJENA AL RIESGO ASUMIDO POR AFECTADA</a:t>
            </a:r>
          </a:p>
          <a:p>
            <a:pPr lvl="1"/>
            <a:r>
              <a:rPr lang="es-AR" dirty="0" smtClean="0"/>
              <a:t>PLANTEO EXTRAJUDICIAL O JUDICIAL</a:t>
            </a:r>
          </a:p>
          <a:p>
            <a:pPr lvl="1"/>
            <a:r>
              <a:rPr lang="es-AR" dirty="0" smtClean="0"/>
              <a:t>POR ACCION O EXCEPCION</a:t>
            </a:r>
          </a:p>
          <a:p>
            <a:pPr lvl="1"/>
            <a:r>
              <a:rPr lang="es-AR" dirty="0" smtClean="0"/>
              <a:t>RESOLUCION TOTAL O PARCIAL O ADECUACION</a:t>
            </a:r>
            <a:endParaRPr lang="es-AR" dirty="0"/>
          </a:p>
          <a:p>
            <a:endParaRPr lang="es-AR" dirty="0"/>
          </a:p>
        </p:txBody>
      </p:sp>
      <p:sp>
        <p:nvSpPr>
          <p:cNvPr id="3" name="2 Título"/>
          <p:cNvSpPr>
            <a:spLocks noGrp="1"/>
          </p:cNvSpPr>
          <p:nvPr>
            <p:ph type="title"/>
          </p:nvPr>
        </p:nvSpPr>
        <p:spPr/>
        <p:txBody>
          <a:bodyPr/>
          <a:lstStyle/>
          <a:p>
            <a:r>
              <a:rPr lang="es-AR" dirty="0" smtClean="0"/>
              <a:t>RESOLUCION CONTRACTUAL</a:t>
            </a:r>
            <a:br>
              <a:rPr lang="es-AR" dirty="0" smtClean="0"/>
            </a:br>
            <a:r>
              <a:rPr lang="es-AR" dirty="0" smtClean="0"/>
              <a:t>NOVEDADES</a:t>
            </a:r>
            <a:endParaRPr lang="es-AR" dirty="0"/>
          </a:p>
        </p:txBody>
      </p:sp>
    </p:spTree>
    <p:extLst>
      <p:ext uri="{BB962C8B-B14F-4D97-AF65-F5344CB8AC3E}">
        <p14:creationId xmlns:p14="http://schemas.microsoft.com/office/powerpoint/2010/main" val="38395503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r>
              <a:rPr lang="es-AR" dirty="0" smtClean="0"/>
              <a:t>INTERPRETACIÓN DE LOS CONTRATOS:</a:t>
            </a:r>
          </a:p>
          <a:p>
            <a:pPr lvl="1"/>
            <a:r>
              <a:rPr lang="es-AR" dirty="0" smtClean="0"/>
              <a:t>INTENCIÓN COMÚN Y BUENA FE (1061)</a:t>
            </a:r>
          </a:p>
          <a:p>
            <a:pPr lvl="1"/>
            <a:r>
              <a:rPr lang="es-AR" dirty="0" smtClean="0"/>
              <a:t>RESTRICTIVA SI ESTÁ ASÍ PACTADA (1062)</a:t>
            </a:r>
          </a:p>
          <a:p>
            <a:pPr lvl="1"/>
            <a:r>
              <a:rPr lang="es-AR" dirty="0" smtClean="0"/>
              <a:t>PALABRAS SEGÚN USO GENERAL SALVO USOS Y PRÁCTICAS DEL LUGAR (1063)</a:t>
            </a:r>
          </a:p>
          <a:p>
            <a:pPr lvl="1"/>
            <a:r>
              <a:rPr lang="es-AR" dirty="0" smtClean="0"/>
              <a:t>CONTEXTUAL Y SI ES INSUFICIENTE: CIRCUNSTANCIAS, CONDUCTA DE PARTES Y FINALIDAD DEL CONTRATO (1064 Y 1065)</a:t>
            </a:r>
          </a:p>
          <a:p>
            <a:pPr lvl="1"/>
            <a:r>
              <a:rPr lang="es-AR" dirty="0" smtClean="0"/>
              <a:t>PROTECCIÓN DE CONFIANZA Y LEALTAD Y TEORIA DE LOS PROPIOS ACTOS (1067)</a:t>
            </a:r>
          </a:p>
          <a:p>
            <a:pPr lvl="1"/>
            <a:r>
              <a:rPr lang="es-AR" dirty="0" smtClean="0"/>
              <a:t>OSCURAS (1068):</a:t>
            </a:r>
          </a:p>
          <a:p>
            <a:pPr lvl="2"/>
            <a:r>
              <a:rPr lang="es-AR" dirty="0" smtClean="0"/>
              <a:t>GRATUITO: MENOS GRAVOSO PARA EL OBLIGADO</a:t>
            </a:r>
          </a:p>
          <a:p>
            <a:pPr lvl="2"/>
            <a:r>
              <a:rPr lang="es-AR" dirty="0" smtClean="0"/>
              <a:t>ONEROSO: AJUSTE EQUITATIVO DE INTERESES.</a:t>
            </a:r>
          </a:p>
          <a:p>
            <a:r>
              <a:rPr lang="es-AR" dirty="0"/>
              <a:t>COSTUMBRE: </a:t>
            </a:r>
          </a:p>
          <a:p>
            <a:pPr lvl="1"/>
            <a:r>
              <a:rPr lang="es-AR" dirty="0"/>
              <a:t>VINCULANTE CUANDO LEY O PARTES SE REFIEREN A ELLA</a:t>
            </a:r>
          </a:p>
          <a:p>
            <a:pPr lvl="1"/>
            <a:r>
              <a:rPr lang="es-AR" dirty="0"/>
              <a:t>O EN SITUACIONES NO REGLADAS LEGALMENTE</a:t>
            </a:r>
          </a:p>
          <a:p>
            <a:pPr lvl="1"/>
            <a:r>
              <a:rPr lang="es-AR" dirty="0"/>
              <a:t>SIEMPRE QUE NO SEAN CONTRARIAS A DERECHO (1)</a:t>
            </a:r>
          </a:p>
          <a:p>
            <a:endParaRPr lang="es-AR" dirty="0"/>
          </a:p>
        </p:txBody>
      </p:sp>
      <p:sp>
        <p:nvSpPr>
          <p:cNvPr id="3" name="2 Título"/>
          <p:cNvSpPr>
            <a:spLocks noGrp="1"/>
          </p:cNvSpPr>
          <p:nvPr>
            <p:ph type="title"/>
          </p:nvPr>
        </p:nvSpPr>
        <p:spPr/>
        <p:txBody>
          <a:bodyPr/>
          <a:lstStyle/>
          <a:p>
            <a:r>
              <a:rPr lang="es-AR" dirty="0" smtClean="0"/>
              <a:t>INTERPRETACIÓN </a:t>
            </a:r>
            <a:br>
              <a:rPr lang="es-AR" dirty="0" smtClean="0"/>
            </a:br>
            <a:r>
              <a:rPr lang="es-AR" dirty="0" smtClean="0"/>
              <a:t>Y VALOR DE LA COSTUMBRE </a:t>
            </a:r>
            <a:endParaRPr lang="es-AR" dirty="0"/>
          </a:p>
        </p:txBody>
      </p:sp>
    </p:spTree>
    <p:extLst>
      <p:ext uri="{BB962C8B-B14F-4D97-AF65-F5344CB8AC3E}">
        <p14:creationId xmlns:p14="http://schemas.microsoft.com/office/powerpoint/2010/main" val="1217120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dirty="0" smtClean="0"/>
              <a:t>CONTRATOS ASOCIATIVOS (1442)</a:t>
            </a:r>
            <a:endParaRPr lang="es-AR" dirty="0"/>
          </a:p>
        </p:txBody>
      </p:sp>
      <p:sp>
        <p:nvSpPr>
          <p:cNvPr id="5" name="2 Marcador de contenido"/>
          <p:cNvSpPr>
            <a:spLocks noGrp="1"/>
          </p:cNvSpPr>
          <p:nvPr>
            <p:ph idx="1"/>
          </p:nvPr>
        </p:nvSpPr>
        <p:spPr/>
        <p:txBody>
          <a:bodyPr>
            <a:noAutofit/>
          </a:bodyPr>
          <a:lstStyle/>
          <a:p>
            <a:pPr algn="just"/>
            <a:r>
              <a:rPr lang="es-ES" sz="2400" dirty="0" smtClean="0"/>
              <a:t>NORMAS: ARTS.1442 A 1447 DEL NUEVO CÓDIGO</a:t>
            </a:r>
          </a:p>
          <a:p>
            <a:pPr algn="just"/>
            <a:r>
              <a:rPr lang="es-ES" sz="2400" dirty="0" smtClean="0"/>
              <a:t>OBJETO: LA COLABORACIÓN, LA ORGANIZACIÓN O LA PARTICIPACIÓN CON “COMUNIDAD DE FÍN” ENTRE SUS MIEMBROS </a:t>
            </a:r>
          </a:p>
          <a:p>
            <a:pPr algn="just"/>
            <a:r>
              <a:rPr lang="es-ES" sz="2400" dirty="0" smtClean="0"/>
              <a:t>ENTIDAD: NO RECONOCIMIENTO DE PERSONALIDAD NI DE NATURALEZA SOCIETARIA</a:t>
            </a:r>
          </a:p>
          <a:p>
            <a:pPr algn="just"/>
            <a:r>
              <a:rPr lang="es-ES" sz="2400" dirty="0" smtClean="0"/>
              <a:t>FORMAS: LIBERTAD DE FORMAS</a:t>
            </a:r>
          </a:p>
          <a:p>
            <a:pPr algn="just"/>
            <a:r>
              <a:rPr lang="es-ES" sz="2400" dirty="0" smtClean="0"/>
              <a:t>EFECTOS:PLENOS EFECTOS ENTRE LAS PARTES, AUN EN CASO QUE SE PREVIERA SU INSCRIPCIÓN Y ESTA NO TUVIERA LUGAR.</a:t>
            </a:r>
            <a:endParaRPr lang="es-AR" sz="2400" dirty="0" smtClean="0"/>
          </a:p>
        </p:txBody>
      </p:sp>
    </p:spTree>
    <p:extLst>
      <p:ext uri="{BB962C8B-B14F-4D97-AF65-F5344CB8AC3E}">
        <p14:creationId xmlns:p14="http://schemas.microsoft.com/office/powerpoint/2010/main" val="19146525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sz="3200" dirty="0" smtClean="0"/>
              <a:t>POR </a:t>
            </a:r>
            <a:r>
              <a:rPr lang="es-ES" sz="3200" dirty="0"/>
              <a:t>PRIMERA VEZ EN DERECHO ARGENTINO, </a:t>
            </a:r>
            <a:endParaRPr lang="es-ES" sz="3200" dirty="0" smtClean="0"/>
          </a:p>
          <a:p>
            <a:r>
              <a:rPr lang="es-ES" sz="3200" dirty="0" smtClean="0"/>
              <a:t>SE </a:t>
            </a:r>
            <a:r>
              <a:rPr lang="es-ES" sz="3200" dirty="0"/>
              <a:t>ADMITE EN FORMA AMPLIA Y NO TAXATIVA </a:t>
            </a:r>
            <a:endParaRPr lang="es-ES" sz="3200" dirty="0" smtClean="0"/>
          </a:p>
          <a:p>
            <a:r>
              <a:rPr lang="es-ES" sz="3200" dirty="0" smtClean="0"/>
              <a:t>LA </a:t>
            </a:r>
            <a:r>
              <a:rPr lang="es-ES" sz="3200" dirty="0"/>
              <a:t>CONCERTACIÓN DE </a:t>
            </a:r>
            <a:r>
              <a:rPr lang="es-ES" sz="3200" dirty="0" smtClean="0"/>
              <a:t>NEGOCIOS ASOCIATIVOS </a:t>
            </a:r>
          </a:p>
          <a:p>
            <a:r>
              <a:rPr lang="es-ES" sz="3200" dirty="0" smtClean="0"/>
              <a:t>SIN </a:t>
            </a:r>
            <a:r>
              <a:rPr lang="es-ES" sz="3200" dirty="0"/>
              <a:t>EL RIESGO DE SER CONSIDERADOS SOCIEDADES</a:t>
            </a:r>
            <a:endParaRPr lang="es-AR" sz="3200" dirty="0"/>
          </a:p>
          <a:p>
            <a:endParaRPr lang="es-AR" dirty="0"/>
          </a:p>
        </p:txBody>
      </p:sp>
      <p:sp>
        <p:nvSpPr>
          <p:cNvPr id="3" name="2 Título"/>
          <p:cNvSpPr>
            <a:spLocks noGrp="1"/>
          </p:cNvSpPr>
          <p:nvPr>
            <p:ph type="title"/>
          </p:nvPr>
        </p:nvSpPr>
        <p:spPr/>
        <p:txBody>
          <a:bodyPr/>
          <a:lstStyle/>
          <a:p>
            <a:r>
              <a:rPr lang="es-AR" dirty="0" smtClean="0"/>
              <a:t>CAMBIO REVOLUCIONARIO</a:t>
            </a:r>
            <a:endParaRPr lang="es-AR" dirty="0"/>
          </a:p>
        </p:txBody>
      </p:sp>
    </p:spTree>
    <p:extLst>
      <p:ext uri="{BB962C8B-B14F-4D97-AF65-F5344CB8AC3E}">
        <p14:creationId xmlns:p14="http://schemas.microsoft.com/office/powerpoint/2010/main" val="1992340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AR" dirty="0" smtClean="0"/>
              <a:t>CATEGORÍA HISTÓRICA ORIGINADA EN LA EDAD MEDIA.</a:t>
            </a:r>
          </a:p>
          <a:p>
            <a:r>
              <a:rPr lang="es-AR" dirty="0" smtClean="0"/>
              <a:t>SOLUCIONES PARTICULARES PARA CIERTOS SUJETOS Y CIERTOS ACTOS</a:t>
            </a:r>
          </a:p>
          <a:p>
            <a:r>
              <a:rPr lang="es-AR" dirty="0" smtClean="0"/>
              <a:t>FACILIDADES PARA LOS NEGOCIOS:</a:t>
            </a:r>
          </a:p>
          <a:p>
            <a:pPr lvl="1"/>
            <a:r>
              <a:rPr lang="es-AR" sz="2000" dirty="0" smtClean="0"/>
              <a:t>CELERIDAD. INFORMALIDAD. SEGURIDAD. CAPTACION DE AHORROS. CIRCULACION DEL CREDITO. LIMITACION DE RIESGOS</a:t>
            </a:r>
          </a:p>
          <a:p>
            <a:r>
              <a:rPr lang="es-AR" dirty="0" smtClean="0"/>
              <a:t>CONTRAPESOS:</a:t>
            </a:r>
          </a:p>
          <a:p>
            <a:pPr lvl="1"/>
            <a:r>
              <a:rPr lang="es-AR" sz="2000" dirty="0" smtClean="0"/>
              <a:t>EXIGENCIAS DE INFORMACION Y PUBLICIDAD. </a:t>
            </a:r>
          </a:p>
          <a:p>
            <a:pPr lvl="1"/>
            <a:r>
              <a:rPr lang="es-AR" sz="2000" dirty="0" smtClean="0"/>
              <a:t>SISTEMA DE OBLIGACIONES Y RESPONSABILIDADES. DELITOS ESPECIALES. DERECHO DE LA COMPETENCIA Y DEL CONSUMIDOR.</a:t>
            </a:r>
          </a:p>
          <a:p>
            <a:endParaRPr lang="es-AR" dirty="0" smtClean="0"/>
          </a:p>
          <a:p>
            <a:pPr marL="457200" lvl="1" indent="0">
              <a:buNone/>
            </a:pPr>
            <a:endParaRPr lang="es-AR" dirty="0"/>
          </a:p>
        </p:txBody>
      </p:sp>
      <p:sp>
        <p:nvSpPr>
          <p:cNvPr id="2" name="1 Título"/>
          <p:cNvSpPr>
            <a:spLocks noGrp="1"/>
          </p:cNvSpPr>
          <p:nvPr>
            <p:ph type="title"/>
          </p:nvPr>
        </p:nvSpPr>
        <p:spPr/>
        <p:txBody>
          <a:bodyPr/>
          <a:lstStyle/>
          <a:p>
            <a:r>
              <a:rPr lang="es-AR" dirty="0" smtClean="0"/>
              <a:t>QUÉ ES EL DERECHO COMERCIAL</a:t>
            </a:r>
            <a:endParaRPr lang="es-AR" dirty="0"/>
          </a:p>
        </p:txBody>
      </p:sp>
    </p:spTree>
    <p:extLst>
      <p:ext uri="{BB962C8B-B14F-4D97-AF65-F5344CB8AC3E}">
        <p14:creationId xmlns:p14="http://schemas.microsoft.com/office/powerpoint/2010/main" val="16884846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r>
              <a:rPr lang="es-ES" dirty="0" smtClean="0"/>
              <a:t>FIRMA DIGITAL: RATIFICA EL VALOR DE LA FIRMA DIGITAL (ART. 288) </a:t>
            </a:r>
          </a:p>
          <a:p>
            <a:r>
              <a:rPr lang="es-ES" dirty="0" smtClean="0"/>
              <a:t>CONTABILIDAD DIGITAL Y DOCUMENTACION DIGITAL: PERMITE –AUTORIZACIÓN MEDIANTE- LA CONTABILIDAD INFORMÁTICA Y LA EMISIÓN Y CONSERVACIÓN DE TODA LA DOCUMENTACIÓN COMERCIAL EN SOPORTES DIGITALIZADOS (ART. 329 INC. B), REDUCIENDO RIESGOS Y COSTOS DE CONSERVACIÓN. (DEBATE SOBRE “LA NUBE”).</a:t>
            </a:r>
          </a:p>
          <a:p>
            <a:r>
              <a:rPr lang="es-ES" dirty="0" smtClean="0"/>
              <a:t>ASAMBLEAS A DISTANCIA: EN TODA CLASE DE PERSONAS JURÍDICAS PRIVADAS (ART.158), </a:t>
            </a:r>
          </a:p>
          <a:p>
            <a:r>
              <a:rPr lang="es-ES" dirty="0" smtClean="0"/>
              <a:t>TITULOS VALORES INFORMÁTICOS: REGLAMENTA LA CONVERSIÓN DE TÍTULOS VALORES DE PAPEL EN TÍTULOS INFORMÁTICOS (ART. 1836), LA DIRECTA EMISIÓN DE ÉSTOS ÚLTIMOS Y EL MODO DE LLEVAR SUS REGISTROS (ARTS. 1850, 1876 Y CC). </a:t>
            </a:r>
          </a:p>
          <a:p>
            <a:endParaRPr lang="es-AR" dirty="0"/>
          </a:p>
          <a:p>
            <a:endParaRPr lang="es-AR" dirty="0"/>
          </a:p>
        </p:txBody>
      </p:sp>
      <p:sp>
        <p:nvSpPr>
          <p:cNvPr id="3" name="2 Título"/>
          <p:cNvSpPr>
            <a:spLocks noGrp="1"/>
          </p:cNvSpPr>
          <p:nvPr>
            <p:ph type="title"/>
          </p:nvPr>
        </p:nvSpPr>
        <p:spPr/>
        <p:txBody>
          <a:bodyPr/>
          <a:lstStyle/>
          <a:p>
            <a:r>
              <a:rPr lang="es-AR" dirty="0" smtClean="0"/>
              <a:t>Revolución tecnológica</a:t>
            </a:r>
            <a:endParaRPr lang="es-AR" dirty="0"/>
          </a:p>
        </p:txBody>
      </p:sp>
    </p:spTree>
    <p:extLst>
      <p:ext uri="{BB962C8B-B14F-4D97-AF65-F5344CB8AC3E}">
        <p14:creationId xmlns:p14="http://schemas.microsoft.com/office/powerpoint/2010/main" val="7975840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AR" dirty="0" smtClean="0"/>
              <a:t>RECONOCE AL FIDEICOMISO DE GARANTÍA (1680)</a:t>
            </a:r>
          </a:p>
          <a:p>
            <a:r>
              <a:rPr lang="es-AR" dirty="0" smtClean="0"/>
              <a:t>PERMITE QUE EL FIDUCIARIO SEA BENEFICIARIO (1671) PERO NO FIDEICOMISARIO (1672)</a:t>
            </a:r>
            <a:r>
              <a:rPr lang="es-ES" dirty="0" smtClean="0"/>
              <a:t> </a:t>
            </a:r>
          </a:p>
          <a:p>
            <a:r>
              <a:rPr lang="es-ES" dirty="0" smtClean="0"/>
              <a:t>DISPONE LA LIQUIDACIÓN JUDICIAL DEL FIDEICOMISO INSUFICIENTE (1687).</a:t>
            </a:r>
          </a:p>
          <a:p>
            <a:r>
              <a:rPr lang="es-ES" dirty="0" smtClean="0"/>
              <a:t>ADMITE QUE EN LOS FIDEICOMISOS SOCIETARIOS:</a:t>
            </a:r>
          </a:p>
          <a:p>
            <a:pPr lvl="1"/>
            <a:r>
              <a:rPr lang="es-ES" dirty="0" smtClean="0"/>
              <a:t>PUEDA UN FIDUCIARIO SOCIEDAD ANÓNIMA SER TITULAR FIDUCIARIO DE CUOTAS DE SRL (NUEVO ART. 30 LGS).</a:t>
            </a:r>
          </a:p>
          <a:p>
            <a:r>
              <a:rPr lang="es-AR" dirty="0" smtClean="0"/>
              <a:t>REGISTRACIÓN DE LOS CONTRATOS DE FIDEICOMISO EN EL REGISTRO PUBLICO QUE CORRESPONDA: (1669)</a:t>
            </a:r>
          </a:p>
          <a:p>
            <a:pPr lvl="1"/>
            <a:r>
              <a:rPr lang="es-AR" dirty="0" smtClean="0"/>
              <a:t>RESOLUCIÓN 7/15 INSPECCIÓN GENERAL DE JUSTICIA</a:t>
            </a:r>
          </a:p>
          <a:p>
            <a:pPr lvl="2"/>
            <a:r>
              <a:rPr lang="es-AR" dirty="0" smtClean="0"/>
              <a:t>REGISTRA LOS CONTRATOS SOBRE PARTES SOCIALES</a:t>
            </a:r>
          </a:p>
          <a:p>
            <a:pPr lvl="2"/>
            <a:r>
              <a:rPr lang="es-AR" dirty="0" smtClean="0"/>
              <a:t>REGISTRA A LOS FIDUCIARIOS DOMICILIADOS EN CABA. </a:t>
            </a:r>
            <a:endParaRPr lang="es-AR" dirty="0"/>
          </a:p>
        </p:txBody>
      </p:sp>
      <p:sp>
        <p:nvSpPr>
          <p:cNvPr id="3" name="2 Título"/>
          <p:cNvSpPr>
            <a:spLocks noGrp="1"/>
          </p:cNvSpPr>
          <p:nvPr>
            <p:ph type="title"/>
          </p:nvPr>
        </p:nvSpPr>
        <p:spPr/>
        <p:txBody>
          <a:bodyPr/>
          <a:lstStyle/>
          <a:p>
            <a:r>
              <a:rPr lang="es-AR" dirty="0" smtClean="0"/>
              <a:t>fideicomisos</a:t>
            </a:r>
            <a:endParaRPr lang="es-AR" dirty="0"/>
          </a:p>
        </p:txBody>
      </p:sp>
    </p:spTree>
    <p:extLst>
      <p:ext uri="{BB962C8B-B14F-4D97-AF65-F5344CB8AC3E}">
        <p14:creationId xmlns:p14="http://schemas.microsoft.com/office/powerpoint/2010/main" val="29924075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r>
              <a:rPr lang="es-AR" dirty="0" smtClean="0"/>
              <a:t>-</a:t>
            </a:r>
            <a:r>
              <a:rPr lang="es-AR" dirty="0"/>
              <a:t>QUINCE DIAS: Es el plazo que tiene quién compró “en comisión”, lo que normalmente ocurre en operaciones inmobiliarias, para denunciar el nombre de su comitente, salvo pacto en contrario (art. 1029). Vencido el plazo queda como comprador.</a:t>
            </a:r>
          </a:p>
          <a:p>
            <a:r>
              <a:rPr lang="es-AR" dirty="0"/>
              <a:t>-UN AÑO: Es el plazo máximo que puede durar una “opción” para concluir un contrato definitivo a favor de un beneficiario, quién tendrá el derecho irrevocable de aceptarlo solo durante ese lapso (art. 994).</a:t>
            </a:r>
          </a:p>
          <a:p>
            <a:r>
              <a:rPr lang="es-AR" dirty="0" smtClean="0"/>
              <a:t>LOCACIONES</a:t>
            </a:r>
            <a:r>
              <a:rPr lang="es-AR" dirty="0"/>
              <a:t>:</a:t>
            </a:r>
          </a:p>
          <a:p>
            <a:r>
              <a:rPr lang="es-AR" dirty="0"/>
              <a:t>-DOS AÑOS: Es ahora el mínimo legal para el contrato de locación con cualquier destino (art.1198), salvo turismo y casos especiales (art. 1199) y sin perjuicio del derecho del locatario de un inmueble a pedir la resolución anticipada después de seis meses (art. 1221). </a:t>
            </a:r>
          </a:p>
          <a:p>
            <a:r>
              <a:rPr lang="es-AR" dirty="0"/>
              <a:t>-VEINTE AÑOS es el plazo máximo del contrato de locación habitacional, que se eleva a CINCUENTA años para la locación con otros destinos (art. 1197)</a:t>
            </a:r>
          </a:p>
          <a:p>
            <a:endParaRPr lang="es-AR" dirty="0"/>
          </a:p>
        </p:txBody>
      </p:sp>
      <p:sp>
        <p:nvSpPr>
          <p:cNvPr id="3" name="2 Título"/>
          <p:cNvSpPr>
            <a:spLocks noGrp="1"/>
          </p:cNvSpPr>
          <p:nvPr>
            <p:ph type="title"/>
          </p:nvPr>
        </p:nvSpPr>
        <p:spPr/>
        <p:txBody>
          <a:bodyPr/>
          <a:lstStyle/>
          <a:p>
            <a:r>
              <a:rPr lang="es-AR" dirty="0" smtClean="0"/>
              <a:t>NUEVOS PLAZOS</a:t>
            </a:r>
            <a:br>
              <a:rPr lang="es-AR" dirty="0" smtClean="0"/>
            </a:br>
            <a:r>
              <a:rPr lang="es-AR" dirty="0" smtClean="0"/>
              <a:t>COMISIONES, OPCIONES Y LOCACIONES</a:t>
            </a:r>
            <a:endParaRPr lang="es-AR" dirty="0"/>
          </a:p>
        </p:txBody>
      </p:sp>
    </p:spTree>
    <p:extLst>
      <p:ext uri="{BB962C8B-B14F-4D97-AF65-F5344CB8AC3E}">
        <p14:creationId xmlns:p14="http://schemas.microsoft.com/office/powerpoint/2010/main" val="40307614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dirty="0" smtClean="0"/>
              <a:t>-</a:t>
            </a:r>
            <a:r>
              <a:rPr lang="es-AR" dirty="0"/>
              <a:t>TRES AÑOS: Es el plazo de prescripción de la acción de responsabilidad civil, sea contractual o extracontractual (art. 2561), pero se encuentra suspendido en la acción de las personas jurídicas contra sus administradores mientras éstos permanezcan en el cargo (art.2543).</a:t>
            </a:r>
          </a:p>
          <a:p>
            <a:r>
              <a:rPr lang="es-AR" dirty="0"/>
              <a:t>-CINCO AÑOS: Es el plazo que cubre una fianza general respecto de obligaciones futuras (art. 1578), extinguiéndose luego de ese plazo respecto de las obligaciones no nacidas (art. 1596 inc. c).</a:t>
            </a:r>
          </a:p>
          <a:p>
            <a:r>
              <a:rPr lang="es-AR" dirty="0"/>
              <a:t>-CINCO AÑOS: Es el plazo general de prescripción de las acciones (art. 2560), salvo normas especiales o tributarias locales (art. 2532)</a:t>
            </a:r>
          </a:p>
          <a:p>
            <a:endParaRPr lang="es-AR" dirty="0"/>
          </a:p>
        </p:txBody>
      </p:sp>
      <p:sp>
        <p:nvSpPr>
          <p:cNvPr id="3" name="2 Título"/>
          <p:cNvSpPr>
            <a:spLocks noGrp="1"/>
          </p:cNvSpPr>
          <p:nvPr>
            <p:ph type="title"/>
          </p:nvPr>
        </p:nvSpPr>
        <p:spPr/>
        <p:txBody>
          <a:bodyPr/>
          <a:lstStyle/>
          <a:p>
            <a:r>
              <a:rPr lang="es-AR" dirty="0" smtClean="0"/>
              <a:t>LIBERACION DE DEUDAS Y DE RESPONSABILIDADES</a:t>
            </a:r>
            <a:endParaRPr lang="es-AR" dirty="0"/>
          </a:p>
        </p:txBody>
      </p:sp>
    </p:spTree>
    <p:extLst>
      <p:ext uri="{BB962C8B-B14F-4D97-AF65-F5344CB8AC3E}">
        <p14:creationId xmlns:p14="http://schemas.microsoft.com/office/powerpoint/2010/main" val="17725536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sz="2800" dirty="0" smtClean="0"/>
              <a:t>FACILITA EL ACCESO AL “ARBITRAJE INSTITUCIONAL” PARA DIRIMIR CONFLICTOS INTERNOS Y EXTERNOS DE LAS EMPRESAS (ART. 1657), CON SUS VENTAJAS DE CONFIDENCIALIDAD, CELERIDAD, ESPECIALIDAD Y MENORES COSTOS, Y CONFIERE A LOS ÁRBITROS EL PODER DE DICTAR MEDIDAS CAUTELARES QUE LOS JUECES DEBEN EJECUTAR (ART. 1655). </a:t>
            </a:r>
          </a:p>
        </p:txBody>
      </p:sp>
      <p:sp>
        <p:nvSpPr>
          <p:cNvPr id="3" name="2 Título"/>
          <p:cNvSpPr>
            <a:spLocks noGrp="1"/>
          </p:cNvSpPr>
          <p:nvPr>
            <p:ph type="title"/>
          </p:nvPr>
        </p:nvSpPr>
        <p:spPr/>
        <p:txBody>
          <a:bodyPr/>
          <a:lstStyle/>
          <a:p>
            <a:r>
              <a:rPr lang="es-AR" dirty="0" smtClean="0"/>
              <a:t>ARBITRAJE PARA LA Solución de conflictos</a:t>
            </a:r>
            <a:endParaRPr lang="es-AR" dirty="0"/>
          </a:p>
        </p:txBody>
      </p:sp>
    </p:spTree>
    <p:extLst>
      <p:ext uri="{BB962C8B-B14F-4D97-AF65-F5344CB8AC3E}">
        <p14:creationId xmlns:p14="http://schemas.microsoft.com/office/powerpoint/2010/main" val="42089882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39552" y="1844824"/>
            <a:ext cx="8407893" cy="4407408"/>
          </a:xfrm>
        </p:spPr>
        <p:txBody>
          <a:bodyPr>
            <a:normAutofit/>
          </a:bodyPr>
          <a:lstStyle/>
          <a:p>
            <a:r>
              <a:rPr lang="es-AR" dirty="0" smtClean="0"/>
              <a:t>EL ART. 765 DEL CÓDIGO CIVIL Y COMERCIAL ESTABLECE QUE “…SI POR EL ACTO POR EL QUE SE HA CONSTITUÍDO LA OBLIGACIÓN, SE ESTIPULÓ DAR MONEDA QUE NO SEA DE CURSO LEGAL EN LA REPÚBLICA, LA OBLIGACIÓN DEBE CONSIDERARSE COMO DE DAR CANTIDADES DE COSAS Y EL DEUDOR PUEDE LIBERARSE DANDO EL EQUIVALENTE EN MONEDA DE CURSO LEGAL”.</a:t>
            </a:r>
          </a:p>
          <a:p>
            <a:r>
              <a:rPr lang="es-AR" dirty="0" smtClean="0"/>
              <a:t>EL NUEVO CÓDIGO VUELVE AL SISTEMA ORIGINAL DEL CÓDIGO CIVIL DEROGADO, PERMITIENDO QUE UNA DEUDA EN DÓLARES SE PAGUE EN PESOS A SU “EQUIVALENTE”.</a:t>
            </a:r>
          </a:p>
          <a:p>
            <a:r>
              <a:rPr lang="es-AR" dirty="0" smtClean="0"/>
              <a:t>DEBATE: ¿LA ÚNICA EQUIVALENCIA ES EL “CAMBIO OFICIAL” O PUEDEN RECONOCERSE OTRAS (VGR. “CONTADO CON LIQUI”)?.</a:t>
            </a:r>
          </a:p>
          <a:p>
            <a:endParaRPr lang="es-AR" dirty="0"/>
          </a:p>
        </p:txBody>
      </p:sp>
      <p:sp>
        <p:nvSpPr>
          <p:cNvPr id="3" name="2 Título"/>
          <p:cNvSpPr>
            <a:spLocks noGrp="1"/>
          </p:cNvSpPr>
          <p:nvPr>
            <p:ph type="title"/>
          </p:nvPr>
        </p:nvSpPr>
        <p:spPr/>
        <p:txBody>
          <a:bodyPr/>
          <a:lstStyle/>
          <a:p>
            <a:r>
              <a:rPr lang="es-AR" dirty="0" smtClean="0"/>
              <a:t>OBLIGACIONES EN MONEDA EXTRANJERA</a:t>
            </a:r>
            <a:endParaRPr lang="es-AR" dirty="0"/>
          </a:p>
        </p:txBody>
      </p:sp>
    </p:spTree>
    <p:extLst>
      <p:ext uri="{BB962C8B-B14F-4D97-AF65-F5344CB8AC3E}">
        <p14:creationId xmlns:p14="http://schemas.microsoft.com/office/powerpoint/2010/main" val="11869223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r>
              <a:rPr lang="es-AR" sz="2400" dirty="0" smtClean="0"/>
              <a:t>NUEVOS CONTRATOS:</a:t>
            </a:r>
          </a:p>
          <a:p>
            <a:pPr lvl="1"/>
            <a:r>
              <a:rPr lang="es-AR" sz="2400" dirty="0" smtClean="0"/>
              <a:t>LA </a:t>
            </a:r>
            <a:r>
              <a:rPr lang="es-AR" sz="2400" dirty="0"/>
              <a:t>NUEVA REDACCIÓN ACONSEJA, EN TODA TRANSACCIÓN EN MONEDA EXTRANJERA, SE ESTABLEZCAN FORMAS ALTERNATIVAS DE CUMPLIR LA OBLIGACIÓN </a:t>
            </a:r>
            <a:r>
              <a:rPr lang="es-AR" sz="2400" dirty="0" smtClean="0"/>
              <a:t>PARA </a:t>
            </a:r>
            <a:r>
              <a:rPr lang="es-AR" sz="2400" dirty="0"/>
              <a:t>EL CASO DE NO EXISTIR LIBERTAD </a:t>
            </a:r>
            <a:r>
              <a:rPr lang="es-AR" sz="2400" dirty="0" smtClean="0"/>
              <a:t>CAMBIARIA</a:t>
            </a:r>
          </a:p>
          <a:p>
            <a:pPr lvl="2"/>
            <a:r>
              <a:rPr lang="es-AR" sz="2200" dirty="0" smtClean="0"/>
              <a:t>COTIZACIÓN EN EL EXTERIOR</a:t>
            </a:r>
          </a:p>
          <a:p>
            <a:pPr lvl="2"/>
            <a:r>
              <a:rPr lang="es-AR" sz="2200" dirty="0" smtClean="0"/>
              <a:t>COTIZACIÓN DE BONOS EN MONEDA EXTRANJERA</a:t>
            </a:r>
          </a:p>
          <a:p>
            <a:pPr lvl="1"/>
            <a:r>
              <a:rPr lang="es-AR" sz="2400" dirty="0" smtClean="0"/>
              <a:t>TALES CLÁUSULAS </a:t>
            </a:r>
            <a:r>
              <a:rPr lang="es-AR" sz="2400" dirty="0"/>
              <a:t>POSEEN PLENA VALIDEZ RECONOCIDA POR LA JURISPRUDENCIA</a:t>
            </a:r>
            <a:r>
              <a:rPr lang="es-AR" sz="2400" dirty="0" smtClean="0"/>
              <a:t>.</a:t>
            </a:r>
          </a:p>
          <a:p>
            <a:r>
              <a:rPr lang="es-AR" sz="2400" dirty="0" smtClean="0"/>
              <a:t>OBLIGACIONES PREEXISTENTES:</a:t>
            </a:r>
          </a:p>
          <a:p>
            <a:pPr lvl="1"/>
            <a:r>
              <a:rPr lang="es-AR" sz="2400" dirty="0" smtClean="0"/>
              <a:t>DEBATE SOBRE APLICACIÓN O NO DE NUEVA LEY SI NO HAY CONVERSIÓN PACTADA.</a:t>
            </a:r>
            <a:endParaRPr lang="es-AR" sz="2400" dirty="0"/>
          </a:p>
          <a:p>
            <a:endParaRPr lang="es-AR" dirty="0"/>
          </a:p>
        </p:txBody>
      </p:sp>
      <p:sp>
        <p:nvSpPr>
          <p:cNvPr id="3" name="2 Título"/>
          <p:cNvSpPr>
            <a:spLocks noGrp="1"/>
          </p:cNvSpPr>
          <p:nvPr>
            <p:ph type="title"/>
          </p:nvPr>
        </p:nvSpPr>
        <p:spPr/>
        <p:txBody>
          <a:bodyPr/>
          <a:lstStyle/>
          <a:p>
            <a:r>
              <a:rPr lang="es-AR" dirty="0" smtClean="0"/>
              <a:t>CONSECUENCIAS</a:t>
            </a:r>
            <a:endParaRPr lang="es-AR" dirty="0"/>
          </a:p>
        </p:txBody>
      </p:sp>
    </p:spTree>
    <p:extLst>
      <p:ext uri="{BB962C8B-B14F-4D97-AF65-F5344CB8AC3E}">
        <p14:creationId xmlns:p14="http://schemas.microsoft.com/office/powerpoint/2010/main" val="20311506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sz="2400" dirty="0" smtClean="0"/>
              <a:t>DEPOSITO BANCARIO (ART. 1390):</a:t>
            </a:r>
          </a:p>
          <a:p>
            <a:r>
              <a:rPr lang="es-AR" sz="2400" dirty="0" smtClean="0"/>
              <a:t>“HAY DEPÓSITO DE DINERO CUANDO EL DEPOSITANTE TRANSFIERE LA PROPIEDAD AL BANCO DEPOSITARIO, QUIEN TIENE LA OBLIGACIÓN DE RESTITUIRLO EN LA MONEDA DE LA MISMA ESPECIE, A SIMPLE REQUERIMIENTO DEL DEPOSITANTE, O AL VENCIMIENTO DEL TÉRMINO O DEL PREAVISO CONVENCIONALMENTE PREVISO” </a:t>
            </a:r>
          </a:p>
          <a:p>
            <a:r>
              <a:rPr lang="es-AR" sz="2400" dirty="0" smtClean="0"/>
              <a:t>O SEA QUE DE RECIBIR MONEDA EXTRANJERA DEBE EL BANCO RESTITUIR MONEDA EXTRANJERA, LO QUE DESCARTA LA “PESIFICACIÓN” EN DICHO ÁMBITO.</a:t>
            </a:r>
          </a:p>
          <a:p>
            <a:endParaRPr lang="es-AR" dirty="0"/>
          </a:p>
        </p:txBody>
      </p:sp>
      <p:sp>
        <p:nvSpPr>
          <p:cNvPr id="3" name="2 Título"/>
          <p:cNvSpPr>
            <a:spLocks noGrp="1"/>
          </p:cNvSpPr>
          <p:nvPr>
            <p:ph type="title"/>
          </p:nvPr>
        </p:nvSpPr>
        <p:spPr/>
        <p:txBody>
          <a:bodyPr/>
          <a:lstStyle/>
          <a:p>
            <a:r>
              <a:rPr lang="es-AR" dirty="0" smtClean="0"/>
              <a:t>DEPÓSITOS EN MONEDA EXTRANJERA</a:t>
            </a:r>
            <a:endParaRPr lang="es-AR" dirty="0"/>
          </a:p>
        </p:txBody>
      </p:sp>
    </p:spTree>
    <p:extLst>
      <p:ext uri="{BB962C8B-B14F-4D97-AF65-F5344CB8AC3E}">
        <p14:creationId xmlns:p14="http://schemas.microsoft.com/office/powerpoint/2010/main" val="40379834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r>
              <a:rPr lang="es-ES" dirty="0" smtClean="0"/>
              <a:t>IMPACTOS INDIRECTOS</a:t>
            </a:r>
          </a:p>
          <a:p>
            <a:r>
              <a:rPr lang="es-ES" dirty="0" smtClean="0"/>
              <a:t>AMPLIACION DE LOS SUJETOS CONCURSALES</a:t>
            </a:r>
          </a:p>
          <a:p>
            <a:pPr lvl="1"/>
            <a:r>
              <a:rPr lang="es-ES" dirty="0" smtClean="0"/>
              <a:t>VERDADERAS: </a:t>
            </a:r>
          </a:p>
          <a:p>
            <a:pPr lvl="2"/>
            <a:r>
              <a:rPr lang="es-ES" dirty="0" smtClean="0"/>
              <a:t>SOCIEDAD ANONIMA UNIPERSONAL</a:t>
            </a:r>
          </a:p>
          <a:p>
            <a:pPr lvl="2"/>
            <a:r>
              <a:rPr lang="es-ES" dirty="0" smtClean="0"/>
              <a:t>SOCIEDADES NULAS POR ATIPICIDAD</a:t>
            </a:r>
          </a:p>
          <a:p>
            <a:pPr lvl="1"/>
            <a:r>
              <a:rPr lang="es-ES" dirty="0" smtClean="0"/>
              <a:t>FALSA: CONSORCIO DE PROPIEDAD HORIZONTAL</a:t>
            </a:r>
          </a:p>
          <a:p>
            <a:r>
              <a:rPr lang="es-ES" dirty="0" smtClean="0"/>
              <a:t>LIQUIDACIÓN SIN QUIEBRA DEL FIDEICOMISO</a:t>
            </a:r>
          </a:p>
          <a:p>
            <a:pPr lvl="1"/>
            <a:r>
              <a:rPr lang="es-ES" dirty="0" smtClean="0"/>
              <a:t>JUEZ COMPETENTE</a:t>
            </a:r>
          </a:p>
          <a:p>
            <a:pPr lvl="1"/>
            <a:r>
              <a:rPr lang="es-ES" dirty="0" smtClean="0"/>
              <a:t>PROCEDIMIENTO POR NORMAS DE CONCURSOS Y QUIEBRAS</a:t>
            </a:r>
          </a:p>
          <a:p>
            <a:r>
              <a:rPr lang="es-ES" dirty="0" smtClean="0"/>
              <a:t>RESPONSABILIDAD POR DOLO: NUEVO CONCEPTO</a:t>
            </a:r>
          </a:p>
          <a:p>
            <a:r>
              <a:rPr lang="es-ES" dirty="0" smtClean="0"/>
              <a:t>REDUCCIÓN DE BIENES DESAPODERABLES</a:t>
            </a:r>
          </a:p>
          <a:p>
            <a:r>
              <a:rPr lang="es-ES" dirty="0" smtClean="0"/>
              <a:t>MODIFICACIONES SUSTANCIALES EN CADUCIDAD DE PLAZOS POR CONCURSAMIENTO (353) Y CONTRATOS A TÉRMINO (1429)</a:t>
            </a:r>
            <a:endParaRPr lang="es-AR" dirty="0"/>
          </a:p>
        </p:txBody>
      </p:sp>
      <p:sp>
        <p:nvSpPr>
          <p:cNvPr id="3" name="2 Título"/>
          <p:cNvSpPr>
            <a:spLocks noGrp="1"/>
          </p:cNvSpPr>
          <p:nvPr>
            <p:ph type="title"/>
          </p:nvPr>
        </p:nvSpPr>
        <p:spPr/>
        <p:txBody>
          <a:bodyPr/>
          <a:lstStyle/>
          <a:p>
            <a:r>
              <a:rPr lang="es-AR" dirty="0" smtClean="0"/>
              <a:t>CONCURSOS Y QUIEBRAS</a:t>
            </a:r>
            <a:endParaRPr lang="es-AR" dirty="0"/>
          </a:p>
        </p:txBody>
      </p:sp>
    </p:spTree>
    <p:extLst>
      <p:ext uri="{BB962C8B-B14F-4D97-AF65-F5344CB8AC3E}">
        <p14:creationId xmlns:p14="http://schemas.microsoft.com/office/powerpoint/2010/main" val="9135011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AR" dirty="0" smtClean="0"/>
              <a:t>Muchas gracias</a:t>
            </a:r>
            <a:endParaRPr lang="es-AR" dirty="0"/>
          </a:p>
        </p:txBody>
      </p:sp>
      <p:sp>
        <p:nvSpPr>
          <p:cNvPr id="5" name="4 Marcador de contenido"/>
          <p:cNvSpPr>
            <a:spLocks noGrp="1"/>
          </p:cNvSpPr>
          <p:nvPr>
            <p:ph idx="1"/>
          </p:nvPr>
        </p:nvSpPr>
        <p:spPr>
          <a:xfrm>
            <a:off x="380999" y="1719071"/>
            <a:ext cx="8407893" cy="4407408"/>
          </a:xfrm>
        </p:spPr>
        <p:txBody>
          <a:bodyPr/>
          <a:lstStyle/>
          <a:p>
            <a:endParaRPr lang="es-AR" dirty="0" smtClean="0"/>
          </a:p>
          <a:p>
            <a:endParaRPr lang="es-AR" dirty="0"/>
          </a:p>
          <a:p>
            <a:pPr marL="45720" indent="0">
              <a:buNone/>
            </a:pPr>
            <a:r>
              <a:rPr lang="es-AR" sz="2800" dirty="0" smtClean="0"/>
              <a:t>EDUARDO M. FAVIER DUBOIS</a:t>
            </a:r>
          </a:p>
          <a:p>
            <a:pPr marL="45720" indent="0">
              <a:buNone/>
            </a:pPr>
            <a:r>
              <a:rPr lang="es-AR" dirty="0" smtClean="0"/>
              <a:t>DOCTOR EN DERECHO (U.B.A.)</a:t>
            </a:r>
          </a:p>
          <a:p>
            <a:pPr marL="45720" indent="0">
              <a:buNone/>
            </a:pPr>
            <a:r>
              <a:rPr lang="es-AR" dirty="0" smtClean="0"/>
              <a:t>LIBERTAD 567, PISO 9º C.A.B.A</a:t>
            </a:r>
          </a:p>
          <a:p>
            <a:pPr marL="45720" indent="0">
              <a:buNone/>
            </a:pPr>
            <a:r>
              <a:rPr lang="es-AR" dirty="0" smtClean="0"/>
              <a:t>Tel: 54 11 43820973</a:t>
            </a:r>
          </a:p>
          <a:p>
            <a:pPr marL="45720" indent="0">
              <a:buNone/>
            </a:pPr>
            <a:r>
              <a:rPr lang="es-AR" dirty="0" smtClean="0"/>
              <a:t>Mail: </a:t>
            </a:r>
            <a:r>
              <a:rPr lang="es-AR" dirty="0" err="1" smtClean="0"/>
              <a:t>emfavierdubois</a:t>
            </a:r>
            <a:r>
              <a:rPr lang="es-AR" dirty="0" smtClean="0"/>
              <a:t> </a:t>
            </a:r>
            <a:r>
              <a:rPr lang="es-AR" dirty="0" err="1" smtClean="0"/>
              <a:t>favierdubois</a:t>
            </a:r>
            <a:endParaRPr lang="es-AR" dirty="0" smtClean="0"/>
          </a:p>
          <a:p>
            <a:pPr marL="45720" indent="0">
              <a:buNone/>
            </a:pPr>
            <a:r>
              <a:rPr lang="es-AR" dirty="0" smtClean="0"/>
              <a:t> spagnolo.com</a:t>
            </a:r>
          </a:p>
          <a:p>
            <a:pPr marL="45720" indent="0">
              <a:buNone/>
            </a:pPr>
            <a:r>
              <a:rPr lang="es-AR" dirty="0" smtClean="0"/>
              <a:t>Web: www.favierduboisspagnolo.com</a:t>
            </a:r>
            <a:endParaRPr lang="es-AR" dirty="0"/>
          </a:p>
        </p:txBody>
      </p:sp>
      <p:pic>
        <p:nvPicPr>
          <p:cNvPr id="6" name="3 Marcador de contenid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2204864"/>
            <a:ext cx="3220809" cy="3474691"/>
          </a:xfrm>
          <a:prstGeom prst="rect">
            <a:avLst/>
          </a:prstGeom>
        </p:spPr>
      </p:pic>
    </p:spTree>
    <p:extLst>
      <p:ext uri="{BB962C8B-B14F-4D97-AF65-F5344CB8AC3E}">
        <p14:creationId xmlns:p14="http://schemas.microsoft.com/office/powerpoint/2010/main" val="2196326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AR" dirty="0" smtClean="0"/>
              <a:t>NORMAS DELIMITATIVAS:¿CÚANDO SE APLICA LA LEY COMERCIAL?</a:t>
            </a:r>
          </a:p>
          <a:p>
            <a:pPr lvl="1"/>
            <a:r>
              <a:rPr lang="es-AR" sz="2000" dirty="0" smtClean="0"/>
              <a:t>CUANDO HAY ACTO DE COMERCIO (INTERPOSICIÓN EN LOS CAMBIOS) O INTERVIENE UN COMERCIANTE (HABITUAL Y PROFESIONAL DE ACTOS DE COMERCIO).</a:t>
            </a:r>
          </a:p>
          <a:p>
            <a:pPr lvl="1"/>
            <a:r>
              <a:rPr lang="es-AR" sz="2000" dirty="0" smtClean="0"/>
              <a:t>CUANDO HAY FIN DE LUCRO EN ALGUNOS CASOS.</a:t>
            </a:r>
          </a:p>
          <a:p>
            <a:r>
              <a:rPr lang="es-AR" dirty="0" smtClean="0"/>
              <a:t>NORMAS PRESCRIPTIVAS: </a:t>
            </a:r>
          </a:p>
          <a:p>
            <a:pPr lvl="1"/>
            <a:r>
              <a:rPr lang="es-AR" sz="2000" dirty="0" smtClean="0"/>
              <a:t>ESTATUTO ESPECIAL PARA LOS COMERCIANTES Y AUXILIARES (REGISTRO, CONTABILIDAD, RENDICIÓN DE CUENTAS, DELITOS, ETC.)</a:t>
            </a:r>
          </a:p>
          <a:p>
            <a:pPr lvl="1"/>
            <a:r>
              <a:rPr lang="es-AR" sz="2000" dirty="0" smtClean="0"/>
              <a:t>SOLUCIONES COMERCIALES DISTINTAS A LAS CIVILES.</a:t>
            </a:r>
          </a:p>
          <a:p>
            <a:pPr lvl="1"/>
            <a:r>
              <a:rPr lang="es-AR" sz="2000" dirty="0" smtClean="0"/>
              <a:t>APLICACIÓN DE LA JURISDICCION COMERCIAL EN LOS LITIGIOS</a:t>
            </a:r>
            <a:endParaRPr lang="es-AR" sz="2000" dirty="0"/>
          </a:p>
        </p:txBody>
      </p:sp>
      <p:sp>
        <p:nvSpPr>
          <p:cNvPr id="2" name="1 Título"/>
          <p:cNvSpPr>
            <a:spLocks noGrp="1"/>
          </p:cNvSpPr>
          <p:nvPr>
            <p:ph type="title"/>
          </p:nvPr>
        </p:nvSpPr>
        <p:spPr/>
        <p:txBody>
          <a:bodyPr>
            <a:normAutofit fontScale="90000"/>
          </a:bodyPr>
          <a:lstStyle/>
          <a:p>
            <a:r>
              <a:rPr lang="es-AR" dirty="0" smtClean="0"/>
              <a:t>EL SISTEMA COMERCIAL EN EL CODIGO DEROGADO</a:t>
            </a:r>
            <a:endParaRPr lang="es-AR" dirty="0"/>
          </a:p>
        </p:txBody>
      </p:sp>
    </p:spTree>
    <p:extLst>
      <p:ext uri="{BB962C8B-B14F-4D97-AF65-F5344CB8AC3E}">
        <p14:creationId xmlns:p14="http://schemas.microsoft.com/office/powerpoint/2010/main" val="4012290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Autofit/>
          </a:bodyPr>
          <a:lstStyle/>
          <a:p>
            <a:r>
              <a:rPr lang="es-AR" sz="2400" dirty="0" smtClean="0"/>
              <a:t>SE MANTIENEN NORMAS DELIMITATIVAS: </a:t>
            </a:r>
          </a:p>
          <a:p>
            <a:pPr lvl="1"/>
            <a:r>
              <a:rPr lang="es-AR" sz="2400" dirty="0" smtClean="0"/>
              <a:t>SE APLICA A LOS SUJETOS OBLIGADOS A LLEVAR CONTABILIDAD.</a:t>
            </a:r>
          </a:p>
          <a:p>
            <a:r>
              <a:rPr lang="es-AR" sz="2400" dirty="0" smtClean="0"/>
              <a:t>SE MANTIENEN NORMAS PRESCRIPTIVAS DISTINTAS:</a:t>
            </a:r>
          </a:p>
          <a:p>
            <a:pPr lvl="1"/>
            <a:r>
              <a:rPr lang="es-AR" sz="2400" dirty="0" smtClean="0"/>
              <a:t>ESTATUTO ESPECIAL MERCANTIL (CONTABILIDAD Y REGISTRO)</a:t>
            </a:r>
          </a:p>
          <a:p>
            <a:pPr lvl="1"/>
            <a:r>
              <a:rPr lang="es-AR" sz="2400" dirty="0" smtClean="0"/>
              <a:t>SOLUCIONES COMERCIALES EN LOS CONTRATOS UNIFICADOS</a:t>
            </a:r>
          </a:p>
          <a:p>
            <a:pPr lvl="1"/>
            <a:r>
              <a:rPr lang="es-AR" sz="2400" dirty="0" smtClean="0"/>
              <a:t>MANTENIMIENTO DE SOLUCIONES COMERCIALES EN LAS LEYES COMPLEMENTARIAS NO DEROGADAS</a:t>
            </a:r>
          </a:p>
          <a:p>
            <a:pPr lvl="1"/>
            <a:r>
              <a:rPr lang="es-AR" sz="2400" dirty="0" smtClean="0"/>
              <a:t>POSIBILIDAD DE MANTENER LA JURISDICCION MERCANTIL POR LEYES LOCALES.</a:t>
            </a:r>
            <a:endParaRPr lang="es-AR" sz="2400" dirty="0"/>
          </a:p>
        </p:txBody>
      </p:sp>
      <p:sp>
        <p:nvSpPr>
          <p:cNvPr id="2" name="1 Título"/>
          <p:cNvSpPr>
            <a:spLocks noGrp="1"/>
          </p:cNvSpPr>
          <p:nvPr>
            <p:ph type="title"/>
          </p:nvPr>
        </p:nvSpPr>
        <p:spPr/>
        <p:txBody>
          <a:bodyPr>
            <a:normAutofit fontScale="90000"/>
          </a:bodyPr>
          <a:lstStyle/>
          <a:p>
            <a:r>
              <a:rPr lang="es-AR" dirty="0" smtClean="0"/>
              <a:t>SUBSISTENCIA DEL DERECHO COMERCIAL</a:t>
            </a:r>
            <a:br>
              <a:rPr lang="es-AR" dirty="0" smtClean="0"/>
            </a:br>
            <a:r>
              <a:rPr lang="es-AR" dirty="0" smtClean="0"/>
              <a:t>EN EL CCCN</a:t>
            </a:r>
            <a:br>
              <a:rPr lang="es-AR" dirty="0" smtClean="0"/>
            </a:br>
            <a:endParaRPr lang="es-AR" dirty="0"/>
          </a:p>
        </p:txBody>
      </p:sp>
    </p:spTree>
    <p:extLst>
      <p:ext uri="{BB962C8B-B14F-4D97-AF65-F5344CB8AC3E}">
        <p14:creationId xmlns:p14="http://schemas.microsoft.com/office/powerpoint/2010/main" val="4264439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Autofit/>
          </a:bodyPr>
          <a:lstStyle/>
          <a:p>
            <a:r>
              <a:rPr lang="es-AR" sz="2800" dirty="0" smtClean="0"/>
              <a:t>REGLAS MERCANTILES DE INTERPRETACION DE LOS CONTRATOS.</a:t>
            </a:r>
          </a:p>
          <a:p>
            <a:r>
              <a:rPr lang="es-AR" sz="2800" dirty="0" smtClean="0"/>
              <a:t>CONTABILIDAD PARA SUJETOS SIN FINES DE LUCRO</a:t>
            </a:r>
          </a:p>
          <a:p>
            <a:r>
              <a:rPr lang="es-AR" sz="2800" dirty="0" smtClean="0"/>
              <a:t>SOLUCIONES COMERCIALES EN LOS CONTRATOS UNIFICADOS COMO REGLA APLICABLE</a:t>
            </a:r>
          </a:p>
          <a:p>
            <a:r>
              <a:rPr lang="es-AR" sz="2800" dirty="0" smtClean="0"/>
              <a:t>RENDICION DE CUENTAS PARA TODOS</a:t>
            </a:r>
          </a:p>
          <a:p>
            <a:r>
              <a:rPr lang="es-AR" sz="2800" dirty="0" smtClean="0"/>
              <a:t>REPRESENTACION AMPLIA EN TODOS LOS CASOS.</a:t>
            </a:r>
            <a:endParaRPr lang="es-AR" sz="2800" dirty="0"/>
          </a:p>
        </p:txBody>
      </p:sp>
      <p:sp>
        <p:nvSpPr>
          <p:cNvPr id="2" name="1 Título"/>
          <p:cNvSpPr>
            <a:spLocks noGrp="1"/>
          </p:cNvSpPr>
          <p:nvPr>
            <p:ph type="title"/>
          </p:nvPr>
        </p:nvSpPr>
        <p:spPr/>
        <p:txBody>
          <a:bodyPr>
            <a:normAutofit/>
          </a:bodyPr>
          <a:lstStyle/>
          <a:p>
            <a:r>
              <a:rPr lang="es-AR" dirty="0" smtClean="0"/>
              <a:t>EXPANSION DEL DERECHO COMERCIAL</a:t>
            </a:r>
            <a:endParaRPr lang="es-AR" dirty="0"/>
          </a:p>
        </p:txBody>
      </p:sp>
    </p:spTree>
    <p:extLst>
      <p:ext uri="{BB962C8B-B14F-4D97-AF65-F5344CB8AC3E}">
        <p14:creationId xmlns:p14="http://schemas.microsoft.com/office/powerpoint/2010/main" val="1930092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Autofit/>
          </a:bodyPr>
          <a:lstStyle/>
          <a:p>
            <a:r>
              <a:rPr lang="es-AR" sz="2400" dirty="0" smtClean="0"/>
              <a:t>LA MATERIA COMERCIAL SE MANTIENE</a:t>
            </a:r>
          </a:p>
          <a:p>
            <a:r>
              <a:rPr lang="es-AR" sz="2400" dirty="0" smtClean="0"/>
              <a:t>LA MATERIA COMERCIAL SE EXPANDE</a:t>
            </a:r>
          </a:p>
          <a:p>
            <a:r>
              <a:rPr lang="es-AR" sz="2400" dirty="0" smtClean="0"/>
              <a:t>PERO LOS </a:t>
            </a:r>
            <a:r>
              <a:rPr lang="es-AR" sz="2400" dirty="0"/>
              <a:t>CRITERIOS PARA </a:t>
            </a:r>
            <a:r>
              <a:rPr lang="es-AR" sz="2400" dirty="0" smtClean="0"/>
              <a:t>APLICAR LAS SOLUCIONES COMERCIALES </a:t>
            </a:r>
            <a:r>
              <a:rPr lang="es-AR" sz="2400" dirty="0"/>
              <a:t>SON </a:t>
            </a:r>
            <a:r>
              <a:rPr lang="es-AR" sz="2400" dirty="0" smtClean="0"/>
              <a:t>IMPRECISOS Y EN EL CASO DE PERSONAS HUMANAS HABRÁ QUE VER CADA CASO </a:t>
            </a:r>
            <a:r>
              <a:rPr lang="es-AR" sz="2400" dirty="0"/>
              <a:t>(SE PIERDE SEGURIDAD JURÍDICA)</a:t>
            </a:r>
          </a:p>
          <a:p>
            <a:r>
              <a:rPr lang="es-AR" sz="2400" dirty="0" smtClean="0"/>
              <a:t>PENDIENTES:</a:t>
            </a:r>
          </a:p>
          <a:p>
            <a:pPr lvl="1"/>
            <a:r>
              <a:rPr lang="es-AR" sz="2400" dirty="0" smtClean="0"/>
              <a:t>REGLAMENTAR AL REGISTRO PUBLICO POR LEY DE FONDO, EMPEZANDO POR LO LOCAL.</a:t>
            </a:r>
          </a:p>
          <a:p>
            <a:pPr lvl="1"/>
            <a:r>
              <a:rPr lang="es-AR" sz="2400" dirty="0" smtClean="0"/>
              <a:t>ACTUALIZAR LAS NORMAS SOBRE SISTEMA CONTABLE DANDOLES UNA IMPRONTA PUBLICISTA</a:t>
            </a:r>
            <a:endParaRPr lang="es-AR" sz="2400" dirty="0"/>
          </a:p>
        </p:txBody>
      </p:sp>
      <p:sp>
        <p:nvSpPr>
          <p:cNvPr id="2" name="1 Título"/>
          <p:cNvSpPr>
            <a:spLocks noGrp="1"/>
          </p:cNvSpPr>
          <p:nvPr>
            <p:ph type="title"/>
          </p:nvPr>
        </p:nvSpPr>
        <p:spPr/>
        <p:txBody>
          <a:bodyPr/>
          <a:lstStyle/>
          <a:p>
            <a:r>
              <a:rPr lang="es-AR" dirty="0" smtClean="0"/>
              <a:t>CONCLUSIONES </a:t>
            </a:r>
            <a:br>
              <a:rPr lang="es-AR" dirty="0" smtClean="0"/>
            </a:br>
            <a:r>
              <a:rPr lang="es-AR" dirty="0" smtClean="0"/>
              <a:t>sobre el derecho comercial</a:t>
            </a:r>
            <a:endParaRPr lang="es-AR" dirty="0"/>
          </a:p>
        </p:txBody>
      </p:sp>
    </p:spTree>
    <p:extLst>
      <p:ext uri="{BB962C8B-B14F-4D97-AF65-F5344CB8AC3E}">
        <p14:creationId xmlns:p14="http://schemas.microsoft.com/office/powerpoint/2010/main" val="2243391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AR" dirty="0"/>
              <a:t>SOCIEDADES EMPRESARIAS Y DESAPARICIÓN DE SOCIEDADES CIVILES.</a:t>
            </a:r>
          </a:p>
          <a:p>
            <a:r>
              <a:rPr lang="es-AR" dirty="0" smtClean="0"/>
              <a:t>SOCIEDAD </a:t>
            </a:r>
            <a:r>
              <a:rPr lang="es-AR" dirty="0"/>
              <a:t>ANONIMA UNIPERSONAL</a:t>
            </a:r>
          </a:p>
          <a:p>
            <a:r>
              <a:rPr lang="es-AR" dirty="0" smtClean="0"/>
              <a:t>RÉGIMEN MÁS FAVORABLE PARA LAS </a:t>
            </a:r>
            <a:r>
              <a:rPr lang="es-AR" dirty="0"/>
              <a:t>SOCIEDADES </a:t>
            </a:r>
            <a:r>
              <a:rPr lang="es-AR" dirty="0" smtClean="0"/>
              <a:t>INFORMALES (DE HECHO, IRREGULARES O NULAS)</a:t>
            </a:r>
            <a:endParaRPr lang="es-AR" dirty="0"/>
          </a:p>
          <a:p>
            <a:r>
              <a:rPr lang="es-AR" dirty="0" smtClean="0"/>
              <a:t>IMPEDIMENTOS PARA LA LIQUIDACIÓN SOCIETARIA</a:t>
            </a:r>
          </a:p>
          <a:p>
            <a:r>
              <a:rPr lang="es-AR" dirty="0" smtClean="0"/>
              <a:t>CAMBIOS EN LA ADMINISTRACION DE LAS PERSONAS JURIDICAS.</a:t>
            </a:r>
          </a:p>
          <a:p>
            <a:r>
              <a:rPr lang="es-AR" dirty="0" smtClean="0"/>
              <a:t>NUEVO REGISTRO PUBLICO</a:t>
            </a:r>
          </a:p>
          <a:p>
            <a:r>
              <a:rPr lang="es-AR" dirty="0" smtClean="0"/>
              <a:t>NUEVO REGIMEN CONTABLE</a:t>
            </a:r>
          </a:p>
        </p:txBody>
      </p:sp>
      <p:sp>
        <p:nvSpPr>
          <p:cNvPr id="3" name="2 Título"/>
          <p:cNvSpPr>
            <a:spLocks noGrp="1"/>
          </p:cNvSpPr>
          <p:nvPr>
            <p:ph type="title"/>
          </p:nvPr>
        </p:nvSpPr>
        <p:spPr/>
        <p:txBody>
          <a:bodyPr/>
          <a:lstStyle/>
          <a:p>
            <a:r>
              <a:rPr lang="es-AR" dirty="0" smtClean="0"/>
              <a:t>Reformas EN sociedades</a:t>
            </a:r>
            <a:endParaRPr lang="es-AR" dirty="0"/>
          </a:p>
        </p:txBody>
      </p:sp>
    </p:spTree>
    <p:extLst>
      <p:ext uri="{BB962C8B-B14F-4D97-AF65-F5344CB8AC3E}">
        <p14:creationId xmlns:p14="http://schemas.microsoft.com/office/powerpoint/2010/main" val="11522641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adrícula">
  <a:themeElements>
    <a:clrScheme name="Cuadrícula">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Cuadrícula">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Cuadrícula">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338</TotalTime>
  <Words>3852</Words>
  <Application>Microsoft Office PowerPoint</Application>
  <PresentationFormat>Presentación en pantalla (4:3)</PresentationFormat>
  <Paragraphs>434</Paragraphs>
  <Slides>49</Slides>
  <Notes>1</Notes>
  <HiddenSlides>0</HiddenSlides>
  <MMClips>0</MMClips>
  <ScaleCrop>false</ScaleCrop>
  <HeadingPairs>
    <vt:vector size="4" baseType="variant">
      <vt:variant>
        <vt:lpstr>Tema</vt:lpstr>
      </vt:variant>
      <vt:variant>
        <vt:i4>1</vt:i4>
      </vt:variant>
      <vt:variant>
        <vt:lpstr>Títulos de diapositiva</vt:lpstr>
      </vt:variant>
      <vt:variant>
        <vt:i4>49</vt:i4>
      </vt:variant>
    </vt:vector>
  </HeadingPairs>
  <TitlesOfParts>
    <vt:vector size="50" baseType="lpstr">
      <vt:lpstr>Cuadrícula</vt:lpstr>
      <vt:lpstr>CONTENIDOS DEL DERECHO COMERCIAL  A PARTIR DE LA REFORMA UNIFICADORA</vt:lpstr>
      <vt:lpstr>El codigo civil y comercial  de la nacion</vt:lpstr>
      <vt:lpstr>SITUACION DEL DERECHO COMERCIAL</vt:lpstr>
      <vt:lpstr>QUÉ ES EL DERECHO COMERCIAL</vt:lpstr>
      <vt:lpstr>EL SISTEMA COMERCIAL EN EL CODIGO DEROGADO</vt:lpstr>
      <vt:lpstr>SUBSISTENCIA DEL DERECHO COMERCIAL EN EL CCCN </vt:lpstr>
      <vt:lpstr>EXPANSION DEL DERECHO COMERCIAL</vt:lpstr>
      <vt:lpstr>CONCLUSIONES  sobre el derecho comercial</vt:lpstr>
      <vt:lpstr>Reformas EN sociedades</vt:lpstr>
      <vt:lpstr>SOCIEDADES EMPRESARIA Y DESAPARICIÓN DE SOCIEDADES CIVILES</vt:lpstr>
      <vt:lpstr>LA SOCIEDAD ANÓNIMA UNIPERSONAL </vt:lpstr>
      <vt:lpstr>MEJOR RÉGIMEN PARA LAS SOCIEDADES INFORMALES </vt:lpstr>
      <vt:lpstr>IMPEDIMENTOS PARA LA LIQUIDACIÓN SOCIETARIA </vt:lpstr>
      <vt:lpstr>CAMBIOS EN LA ADMINISTRACION DE PERSONAS JURIDICAS</vt:lpstr>
      <vt:lpstr>REGISTRO MERCANTIL</vt:lpstr>
      <vt:lpstr>CLASES DE CONTABILIDAD</vt:lpstr>
      <vt:lpstr>REGULACION CONTABLE en el nuevo código</vt:lpstr>
      <vt:lpstr>NUEVOS OBLIGADOS CONTABLES</vt:lpstr>
      <vt:lpstr>REGULACION DE LOS NEGOCIOS</vt:lpstr>
      <vt:lpstr>TEORÍA DE LA REPRESENTACION</vt:lpstr>
      <vt:lpstr>REPRESENTACION APARENTE (367)</vt:lpstr>
      <vt:lpstr>RENDICION DE CUENTAS (858/864)</vt:lpstr>
      <vt:lpstr>TITULOS VALORES</vt:lpstr>
      <vt:lpstr>ALGUNAS NOVEDADES</vt:lpstr>
      <vt:lpstr>CADUCIDAD (2566/72)</vt:lpstr>
      <vt:lpstr>CADUCIDAD LEGAL COMERCIAL</vt:lpstr>
      <vt:lpstr>LOS CONTRATOS EN EL CCCN</vt:lpstr>
      <vt:lpstr>UNIFICACION DE CONTRATOS  CIVILES Y COMERCIALES</vt:lpstr>
      <vt:lpstr>INCORPORACION DE CONTRATOS NOMINADOS COMERCIALES</vt:lpstr>
      <vt:lpstr>REGULACION DE INNOMINADOS COMERCIALES</vt:lpstr>
      <vt:lpstr>REGULACION LEGAL DE LOS CONTRATOS DE EMPRESA</vt:lpstr>
      <vt:lpstr>CONTRATOS MERCANTILES  EN LEYES ESPECIALES</vt:lpstr>
      <vt:lpstr>CLASIFICACION DE LOS CONTRATOS</vt:lpstr>
      <vt:lpstr>PROCESO DE FORMACION</vt:lpstr>
      <vt:lpstr>CONTRATOS CONEXOS (1073)</vt:lpstr>
      <vt:lpstr>RESOLUCION CONTRACTUAL NOVEDADES</vt:lpstr>
      <vt:lpstr>INTERPRETACIÓN  Y VALOR DE LA COSTUMBRE </vt:lpstr>
      <vt:lpstr>CONTRATOS ASOCIATIVOS (1442)</vt:lpstr>
      <vt:lpstr>CAMBIO REVOLUCIONARIO</vt:lpstr>
      <vt:lpstr>Revolución tecnológica</vt:lpstr>
      <vt:lpstr>fideicomisos</vt:lpstr>
      <vt:lpstr>NUEVOS PLAZOS COMISIONES, OPCIONES Y LOCACIONES</vt:lpstr>
      <vt:lpstr>LIBERACION DE DEUDAS Y DE RESPONSABILIDADES</vt:lpstr>
      <vt:lpstr>ARBITRAJE PARA LA Solución de conflictos</vt:lpstr>
      <vt:lpstr>OBLIGACIONES EN MONEDA EXTRANJERA</vt:lpstr>
      <vt:lpstr>CONSECUENCIAS</vt:lpstr>
      <vt:lpstr>DEPÓSITOS EN MONEDA EXTRANJERA</vt:lpstr>
      <vt:lpstr>CONCURSOS Y QUIEBRAS</vt:lpstr>
      <vt:lpstr>Muchas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NUEVO RÉGIMEN LEGAL DE CONTRATOS ASOCIATIVOS</dc:title>
  <dc:creator>EDUARDO</dc:creator>
  <cp:lastModifiedBy>EDUARDO</cp:lastModifiedBy>
  <cp:revision>40</cp:revision>
  <cp:lastPrinted>2015-08-20T17:15:12Z</cp:lastPrinted>
  <dcterms:created xsi:type="dcterms:W3CDTF">2015-03-30T12:53:41Z</dcterms:created>
  <dcterms:modified xsi:type="dcterms:W3CDTF">2016-06-15T18:43:46Z</dcterms:modified>
</cp:coreProperties>
</file>