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358" r:id="rId3"/>
    <p:sldId id="359" r:id="rId4"/>
    <p:sldId id="378" r:id="rId5"/>
    <p:sldId id="342" r:id="rId6"/>
    <p:sldId id="379" r:id="rId7"/>
    <p:sldId id="343" r:id="rId8"/>
    <p:sldId id="381" r:id="rId9"/>
    <p:sldId id="350" r:id="rId10"/>
    <p:sldId id="334" r:id="rId11"/>
    <p:sldId id="372" r:id="rId12"/>
    <p:sldId id="373" r:id="rId13"/>
    <p:sldId id="291" r:id="rId14"/>
    <p:sldId id="380" r:id="rId15"/>
    <p:sldId id="288" r:id="rId16"/>
    <p:sldId id="347" r:id="rId17"/>
    <p:sldId id="357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2086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DD74BD29-7DE7-40F4-A0A0-3172685E3C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F0A121CC-43D5-470F-9707-D7C245EA3A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39B3D1D4-2FCA-445A-A6D9-419817CDEFE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08D1F428-ABF6-4A63-BD22-FAF63F4D09F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1072EF16-6B7C-40D0-89D6-6091C18D7F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6807" name="Rectangle 7">
            <a:extLst>
              <a:ext uri="{FF2B5EF4-FFF2-40B4-BE49-F238E27FC236}">
                <a16:creationId xmlns:a16="http://schemas.microsoft.com/office/drawing/2014/main" id="{54BE5DAD-13C1-4BE0-8766-20D5EBD07F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FB3235-74ED-435A-AED8-3AE2C9028DD3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Rectángulo">
            <a:extLst>
              <a:ext uri="{FF2B5EF4-FFF2-40B4-BE49-F238E27FC236}">
                <a16:creationId xmlns:a16="http://schemas.microsoft.com/office/drawing/2014/main" id="{0140B649-5324-4ED4-AE32-7B57619322F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5" name="20 Rectángulo">
            <a:extLst>
              <a:ext uri="{FF2B5EF4-FFF2-40B4-BE49-F238E27FC236}">
                <a16:creationId xmlns:a16="http://schemas.microsoft.com/office/drawing/2014/main" id="{91FAC2A5-5FC1-49DE-9ABD-12F6D73352F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6" name="21 Rectángulo">
            <a:extLst>
              <a:ext uri="{FF2B5EF4-FFF2-40B4-BE49-F238E27FC236}">
                <a16:creationId xmlns:a16="http://schemas.microsoft.com/office/drawing/2014/main" id="{3BF1ABC8-DE8D-4BEE-8039-95D51E427BE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7" name="23 Rectángulo">
            <a:extLst>
              <a:ext uri="{FF2B5EF4-FFF2-40B4-BE49-F238E27FC236}">
                <a16:creationId xmlns:a16="http://schemas.microsoft.com/office/drawing/2014/main" id="{96432EEE-119F-43D1-8B38-C47070C1CED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10" name="19 Rectángulo">
            <a:extLst>
              <a:ext uri="{FF2B5EF4-FFF2-40B4-BE49-F238E27FC236}">
                <a16:creationId xmlns:a16="http://schemas.microsoft.com/office/drawing/2014/main" id="{F7281D7E-81D7-4CFE-8C70-EEB0BD109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1" name="20 Conector recto">
            <a:extLst>
              <a:ext uri="{FF2B5EF4-FFF2-40B4-BE49-F238E27FC236}">
                <a16:creationId xmlns:a16="http://schemas.microsoft.com/office/drawing/2014/main" id="{650ED2E5-AC9F-4B00-B22B-219E3852B5D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2" name="21 Rectángulo">
            <a:extLst>
              <a:ext uri="{FF2B5EF4-FFF2-40B4-BE49-F238E27FC236}">
                <a16:creationId xmlns:a16="http://schemas.microsoft.com/office/drawing/2014/main" id="{8F80C07E-05F8-43F4-9E64-6C2E2CE5A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13" name="23 Elipse">
            <a:extLst>
              <a:ext uri="{FF2B5EF4-FFF2-40B4-BE49-F238E27FC236}">
                <a16:creationId xmlns:a16="http://schemas.microsoft.com/office/drawing/2014/main" id="{35C73F99-B1A1-4BD5-98F3-7C851489BA33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24 Elipse">
            <a:extLst>
              <a:ext uri="{FF2B5EF4-FFF2-40B4-BE49-F238E27FC236}">
                <a16:creationId xmlns:a16="http://schemas.microsoft.com/office/drawing/2014/main" id="{0BE8A87B-375B-45A6-B7FB-E4112571ED27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5" name="27 Marcador de fecha">
            <a:extLst>
              <a:ext uri="{FF2B5EF4-FFF2-40B4-BE49-F238E27FC236}">
                <a16:creationId xmlns:a16="http://schemas.microsoft.com/office/drawing/2014/main" id="{2832B123-93AF-41F4-B8F0-BEE89AB0D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16 Marcador de pie de página">
            <a:extLst>
              <a:ext uri="{FF2B5EF4-FFF2-40B4-BE49-F238E27FC236}">
                <a16:creationId xmlns:a16="http://schemas.microsoft.com/office/drawing/2014/main" id="{EE69353C-D779-494B-B44B-9237A6BA4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  <p:sp>
        <p:nvSpPr>
          <p:cNvPr id="17" name="28 Marcador de número de diapositiva">
            <a:extLst>
              <a:ext uri="{FF2B5EF4-FFF2-40B4-BE49-F238E27FC236}">
                <a16:creationId xmlns:a16="http://schemas.microsoft.com/office/drawing/2014/main" id="{E5E21FFE-AF65-451B-940D-EC2C47F61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797917AD-BF37-4CE8-8D34-6564F4586E72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37275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13 Marcador de fecha">
            <a:extLst>
              <a:ext uri="{FF2B5EF4-FFF2-40B4-BE49-F238E27FC236}">
                <a16:creationId xmlns:a16="http://schemas.microsoft.com/office/drawing/2014/main" id="{F10942C1-FC69-4B44-B385-B488893E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>
            <a:extLst>
              <a:ext uri="{FF2B5EF4-FFF2-40B4-BE49-F238E27FC236}">
                <a16:creationId xmlns:a16="http://schemas.microsoft.com/office/drawing/2014/main" id="{68EFC4C8-E903-49CE-A9EC-4C1F9C33A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  <p:sp>
        <p:nvSpPr>
          <p:cNvPr id="6" name="22 Marcador de número de diapositiva">
            <a:extLst>
              <a:ext uri="{FF2B5EF4-FFF2-40B4-BE49-F238E27FC236}">
                <a16:creationId xmlns:a16="http://schemas.microsoft.com/office/drawing/2014/main" id="{ABFE5352-3D08-44DE-A958-9B7E6123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EEFCA-6773-4F03-BC73-A55152480473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31367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Rectángulo">
            <a:extLst>
              <a:ext uri="{FF2B5EF4-FFF2-40B4-BE49-F238E27FC236}">
                <a16:creationId xmlns:a16="http://schemas.microsoft.com/office/drawing/2014/main" id="{F8A8C359-2E90-4B31-BA27-33FCBB7530D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5" name="20 Rectángulo">
            <a:extLst>
              <a:ext uri="{FF2B5EF4-FFF2-40B4-BE49-F238E27FC236}">
                <a16:creationId xmlns:a16="http://schemas.microsoft.com/office/drawing/2014/main" id="{157BF99B-B9EE-485F-9C61-BA78AE9E102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6" name="21 Rectángulo">
            <a:extLst>
              <a:ext uri="{FF2B5EF4-FFF2-40B4-BE49-F238E27FC236}">
                <a16:creationId xmlns:a16="http://schemas.microsoft.com/office/drawing/2014/main" id="{DF14970F-DC9B-47DD-95AD-CB4E2749BC8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7" name="23 Rectángulo">
            <a:extLst>
              <a:ext uri="{FF2B5EF4-FFF2-40B4-BE49-F238E27FC236}">
                <a16:creationId xmlns:a16="http://schemas.microsoft.com/office/drawing/2014/main" id="{8C4CCDCF-E547-4095-B071-93FB5596DFC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8" name="19 Rectángulo">
            <a:extLst>
              <a:ext uri="{FF2B5EF4-FFF2-40B4-BE49-F238E27FC236}">
                <a16:creationId xmlns:a16="http://schemas.microsoft.com/office/drawing/2014/main" id="{AAC7E05B-3B0C-4D77-836F-D387A97D1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9" name="20 Rectángulo">
            <a:extLst>
              <a:ext uri="{FF2B5EF4-FFF2-40B4-BE49-F238E27FC236}">
                <a16:creationId xmlns:a16="http://schemas.microsoft.com/office/drawing/2014/main" id="{F6417AEF-59AD-45DA-B96B-C88F81A4D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10" name="21 Conector recto">
            <a:extLst>
              <a:ext uri="{FF2B5EF4-FFF2-40B4-BE49-F238E27FC236}">
                <a16:creationId xmlns:a16="http://schemas.microsoft.com/office/drawing/2014/main" id="{24F6D2B3-E133-41ED-9C7C-E9A562271D78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1" name="23 Elipse">
            <a:extLst>
              <a:ext uri="{FF2B5EF4-FFF2-40B4-BE49-F238E27FC236}">
                <a16:creationId xmlns:a16="http://schemas.microsoft.com/office/drawing/2014/main" id="{A693848E-C700-41D3-AF12-5A20759C2B58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24 Elipse">
            <a:extLst>
              <a:ext uri="{FF2B5EF4-FFF2-40B4-BE49-F238E27FC236}">
                <a16:creationId xmlns:a16="http://schemas.microsoft.com/office/drawing/2014/main" id="{1DEA81A8-2760-48EC-9FDA-E3F7628E485B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5 Marcador de número de diapositiva">
            <a:extLst>
              <a:ext uri="{FF2B5EF4-FFF2-40B4-BE49-F238E27FC236}">
                <a16:creationId xmlns:a16="http://schemas.microsoft.com/office/drawing/2014/main" id="{0AA2B5DC-6411-48F8-A8CC-062DF5E9B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D403837-145A-4830-B8F4-840555D9CD33}" type="slidenum">
              <a:rPr lang="es-ES" altLang="es-AR"/>
              <a:pPr/>
              <a:t>‹Nº›</a:t>
            </a:fld>
            <a:endParaRPr lang="es-ES" altLang="es-AR"/>
          </a:p>
        </p:txBody>
      </p:sp>
      <p:sp>
        <p:nvSpPr>
          <p:cNvPr id="14" name="3 Marcador de fecha">
            <a:extLst>
              <a:ext uri="{FF2B5EF4-FFF2-40B4-BE49-F238E27FC236}">
                <a16:creationId xmlns:a16="http://schemas.microsoft.com/office/drawing/2014/main" id="{89CF2153-4D1E-4855-9E9C-198C4B3C82F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" name="4 Marcador de pie de página">
            <a:extLst>
              <a:ext uri="{FF2B5EF4-FFF2-40B4-BE49-F238E27FC236}">
                <a16:creationId xmlns:a16="http://schemas.microsoft.com/office/drawing/2014/main" id="{A18FB658-96EF-411B-B78B-6727610CB92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6854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868C1DF0-40D0-4341-AC10-D4F5D0CC2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FF4418C2-1D86-49B7-B4FC-E7A642DEE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4AE76AE8-82EE-48E0-B87C-AB14DB00F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26012E3-A14D-43C2-A40E-9D54FFCF07ED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5216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9 Rectángulo">
            <a:extLst>
              <a:ext uri="{FF2B5EF4-FFF2-40B4-BE49-F238E27FC236}">
                <a16:creationId xmlns:a16="http://schemas.microsoft.com/office/drawing/2014/main" id="{ABFCD23F-27FB-408C-A5C5-02FBF235D36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5" name="20 Rectángulo">
            <a:extLst>
              <a:ext uri="{FF2B5EF4-FFF2-40B4-BE49-F238E27FC236}">
                <a16:creationId xmlns:a16="http://schemas.microsoft.com/office/drawing/2014/main" id="{5D61D06C-F5CE-4CD8-8555-69155186FFE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6" name="21 Rectángulo">
            <a:extLst>
              <a:ext uri="{FF2B5EF4-FFF2-40B4-BE49-F238E27FC236}">
                <a16:creationId xmlns:a16="http://schemas.microsoft.com/office/drawing/2014/main" id="{92E51E36-AA74-49FB-B056-C626B2DEE14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7" name="23 Rectángulo">
            <a:extLst>
              <a:ext uri="{FF2B5EF4-FFF2-40B4-BE49-F238E27FC236}">
                <a16:creationId xmlns:a16="http://schemas.microsoft.com/office/drawing/2014/main" id="{C68FF0CB-C1C9-4D18-9EDE-D964D554B34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8" name="24 Rectángulo">
            <a:extLst>
              <a:ext uri="{FF2B5EF4-FFF2-40B4-BE49-F238E27FC236}">
                <a16:creationId xmlns:a16="http://schemas.microsoft.com/office/drawing/2014/main" id="{852E5343-033E-4AFE-B041-C6083680BE9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9" name="25 Rectángulo">
            <a:extLst>
              <a:ext uri="{FF2B5EF4-FFF2-40B4-BE49-F238E27FC236}">
                <a16:creationId xmlns:a16="http://schemas.microsoft.com/office/drawing/2014/main" id="{CD11F21E-A4A4-434A-A7FB-8D67822A6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10" name="21 Rectángulo">
            <a:extLst>
              <a:ext uri="{FF2B5EF4-FFF2-40B4-BE49-F238E27FC236}">
                <a16:creationId xmlns:a16="http://schemas.microsoft.com/office/drawing/2014/main" id="{495A0F34-CF44-4411-963D-F247C526F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1" name="23 Rectángulo">
            <a:extLst>
              <a:ext uri="{FF2B5EF4-FFF2-40B4-BE49-F238E27FC236}">
                <a16:creationId xmlns:a16="http://schemas.microsoft.com/office/drawing/2014/main" id="{0F05D722-B61A-48BC-8850-C8BDCFCA3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12" name="24 Conector recto">
            <a:extLst>
              <a:ext uri="{FF2B5EF4-FFF2-40B4-BE49-F238E27FC236}">
                <a16:creationId xmlns:a16="http://schemas.microsoft.com/office/drawing/2014/main" id="{68FF972E-5CE1-4CC6-B393-51AA0DD7F0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3" name="25 Elipse">
            <a:extLst>
              <a:ext uri="{FF2B5EF4-FFF2-40B4-BE49-F238E27FC236}">
                <a16:creationId xmlns:a16="http://schemas.microsoft.com/office/drawing/2014/main" id="{06E12553-11CC-4564-9C6A-C93F946F8F78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26 Elipse">
            <a:extLst>
              <a:ext uri="{FF2B5EF4-FFF2-40B4-BE49-F238E27FC236}">
                <a16:creationId xmlns:a16="http://schemas.microsoft.com/office/drawing/2014/main" id="{D5A11BA3-187A-4365-9946-FBC674F615C9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5" name="4 Marcador de pie de página">
            <a:extLst>
              <a:ext uri="{FF2B5EF4-FFF2-40B4-BE49-F238E27FC236}">
                <a16:creationId xmlns:a16="http://schemas.microsoft.com/office/drawing/2014/main" id="{B1603810-D92F-4548-BA8B-AE26B6D652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  <p:sp>
        <p:nvSpPr>
          <p:cNvPr id="16" name="3 Marcador de fecha">
            <a:extLst>
              <a:ext uri="{FF2B5EF4-FFF2-40B4-BE49-F238E27FC236}">
                <a16:creationId xmlns:a16="http://schemas.microsoft.com/office/drawing/2014/main" id="{25F5EE37-79EF-4688-98A6-B2ECA0F9184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" name="5 Marcador de número de diapositiva">
            <a:extLst>
              <a:ext uri="{FF2B5EF4-FFF2-40B4-BE49-F238E27FC236}">
                <a16:creationId xmlns:a16="http://schemas.microsoft.com/office/drawing/2014/main" id="{31857621-54A5-4486-9C83-E3EA77528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A8E92D8-A16B-44D1-B163-0AFA5A37EE1A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062345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9 Conector recto">
            <a:extLst>
              <a:ext uri="{FF2B5EF4-FFF2-40B4-BE49-F238E27FC236}">
                <a16:creationId xmlns:a16="http://schemas.microsoft.com/office/drawing/2014/main" id="{AEC58994-C6F9-48D2-83EC-27C7E75BEC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>
              <a:latin typeface="Times New Roman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4 Marcador de fecha">
            <a:extLst>
              <a:ext uri="{FF2B5EF4-FFF2-40B4-BE49-F238E27FC236}">
                <a16:creationId xmlns:a16="http://schemas.microsoft.com/office/drawing/2014/main" id="{73049A42-5F6F-4D01-AFDC-18558492C8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pie de página">
            <a:extLst>
              <a:ext uri="{FF2B5EF4-FFF2-40B4-BE49-F238E27FC236}">
                <a16:creationId xmlns:a16="http://schemas.microsoft.com/office/drawing/2014/main" id="{42EB2B52-FDAD-42AB-85D8-1F8126B76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  <p:sp>
        <p:nvSpPr>
          <p:cNvPr id="8" name="6 Marcador de número de diapositiva">
            <a:extLst>
              <a:ext uri="{FF2B5EF4-FFF2-40B4-BE49-F238E27FC236}">
                <a16:creationId xmlns:a16="http://schemas.microsoft.com/office/drawing/2014/main" id="{896BB1F6-E586-440F-9EA9-99048FAC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5E7CA-BF71-4262-B23B-E034BB053F91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95304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9 Conector recto">
            <a:extLst>
              <a:ext uri="{FF2B5EF4-FFF2-40B4-BE49-F238E27FC236}">
                <a16:creationId xmlns:a16="http://schemas.microsoft.com/office/drawing/2014/main" id="{4368D4D4-12BF-4221-8002-DE89396CAE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>
              <a:latin typeface="Times New Roman" charset="0"/>
            </a:endParaRPr>
          </a:p>
        </p:txBody>
      </p:sp>
      <p:sp>
        <p:nvSpPr>
          <p:cNvPr id="8" name="20 Rectángulo">
            <a:extLst>
              <a:ext uri="{FF2B5EF4-FFF2-40B4-BE49-F238E27FC236}">
                <a16:creationId xmlns:a16="http://schemas.microsoft.com/office/drawing/2014/main" id="{2CCB2EAD-2EBE-4414-A064-8D56B4EDEC8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9" name="21 Rectángulo">
            <a:extLst>
              <a:ext uri="{FF2B5EF4-FFF2-40B4-BE49-F238E27FC236}">
                <a16:creationId xmlns:a16="http://schemas.microsoft.com/office/drawing/2014/main" id="{483D6963-7BD5-4DB2-BCF3-290071C5DF1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10" name="23 Rectángulo">
            <a:extLst>
              <a:ext uri="{FF2B5EF4-FFF2-40B4-BE49-F238E27FC236}">
                <a16:creationId xmlns:a16="http://schemas.microsoft.com/office/drawing/2014/main" id="{693944D7-6286-4774-9A15-BB5B66B39E6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11" name="24 Rectángulo">
            <a:extLst>
              <a:ext uri="{FF2B5EF4-FFF2-40B4-BE49-F238E27FC236}">
                <a16:creationId xmlns:a16="http://schemas.microsoft.com/office/drawing/2014/main" id="{F2A7C0E9-575B-42BC-B3C0-B4E77B0A9B1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12" name="20 Rectángulo">
            <a:extLst>
              <a:ext uri="{FF2B5EF4-FFF2-40B4-BE49-F238E27FC236}">
                <a16:creationId xmlns:a16="http://schemas.microsoft.com/office/drawing/2014/main" id="{49483649-6AB4-4C48-A93F-B1FA7526ED82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21 Rectángulo">
            <a:extLst>
              <a:ext uri="{FF2B5EF4-FFF2-40B4-BE49-F238E27FC236}">
                <a16:creationId xmlns:a16="http://schemas.microsoft.com/office/drawing/2014/main" id="{6E5C2B31-384E-4DDD-B50D-CCE644573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4" name="23 Conector recto">
            <a:extLst>
              <a:ext uri="{FF2B5EF4-FFF2-40B4-BE49-F238E27FC236}">
                <a16:creationId xmlns:a16="http://schemas.microsoft.com/office/drawing/2014/main" id="{6F271CCB-6248-4936-8354-54AB192181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5" name="24 Rectángulo">
            <a:extLst>
              <a:ext uri="{FF2B5EF4-FFF2-40B4-BE49-F238E27FC236}">
                <a16:creationId xmlns:a16="http://schemas.microsoft.com/office/drawing/2014/main" id="{95560446-16E3-400B-9570-101A1F612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16" name="25 Elipse">
            <a:extLst>
              <a:ext uri="{FF2B5EF4-FFF2-40B4-BE49-F238E27FC236}">
                <a16:creationId xmlns:a16="http://schemas.microsoft.com/office/drawing/2014/main" id="{8148AF4D-9846-4125-8CD6-64B74516D5C1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26 Elipse">
            <a:extLst>
              <a:ext uri="{FF2B5EF4-FFF2-40B4-BE49-F238E27FC236}">
                <a16:creationId xmlns:a16="http://schemas.microsoft.com/office/drawing/2014/main" id="{3E157277-4907-4D90-8911-19F946A77812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8" name="6 Marcador de fecha">
            <a:extLst>
              <a:ext uri="{FF2B5EF4-FFF2-40B4-BE49-F238E27FC236}">
                <a16:creationId xmlns:a16="http://schemas.microsoft.com/office/drawing/2014/main" id="{75E61987-8BD0-4962-A406-C805B1776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" name="7 Marcador de pie de página">
            <a:extLst>
              <a:ext uri="{FF2B5EF4-FFF2-40B4-BE49-F238E27FC236}">
                <a16:creationId xmlns:a16="http://schemas.microsoft.com/office/drawing/2014/main" id="{CB47AA93-3D84-4C27-B7E6-901499FCA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  <p:sp>
        <p:nvSpPr>
          <p:cNvPr id="20" name="8 Marcador de número de diapositiva">
            <a:extLst>
              <a:ext uri="{FF2B5EF4-FFF2-40B4-BE49-F238E27FC236}">
                <a16:creationId xmlns:a16="http://schemas.microsoft.com/office/drawing/2014/main" id="{5424FEBE-961A-4F76-B650-2055D8310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F4C0830-BF95-4A21-BA9C-B2171FB6A829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15217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0C4F836A-3A25-4EF2-92DF-821B9EA11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pie de página">
            <a:extLst>
              <a:ext uri="{FF2B5EF4-FFF2-40B4-BE49-F238E27FC236}">
                <a16:creationId xmlns:a16="http://schemas.microsoft.com/office/drawing/2014/main" id="{295FC3D0-D3D2-4153-B252-1D1AAC77E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FA7D0A5B-5D9C-4874-AE7E-BD3C6C3E6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ADBF9BF-AB29-4B6B-AB53-67D3C5E4C48E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0045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9 Rectángulo">
            <a:extLst>
              <a:ext uri="{FF2B5EF4-FFF2-40B4-BE49-F238E27FC236}">
                <a16:creationId xmlns:a16="http://schemas.microsoft.com/office/drawing/2014/main" id="{CE1702AF-68B6-4530-A9FA-0593529833F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3" name="20 Rectángulo">
            <a:extLst>
              <a:ext uri="{FF2B5EF4-FFF2-40B4-BE49-F238E27FC236}">
                <a16:creationId xmlns:a16="http://schemas.microsoft.com/office/drawing/2014/main" id="{03ABD051-1963-4F91-BEB9-F177E91A3C2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4" name="21 Rectángulo">
            <a:extLst>
              <a:ext uri="{FF2B5EF4-FFF2-40B4-BE49-F238E27FC236}">
                <a16:creationId xmlns:a16="http://schemas.microsoft.com/office/drawing/2014/main" id="{F922F83E-5B82-452B-9A82-F0DE9B51D45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5" name="23 Rectángulo">
            <a:extLst>
              <a:ext uri="{FF2B5EF4-FFF2-40B4-BE49-F238E27FC236}">
                <a16:creationId xmlns:a16="http://schemas.microsoft.com/office/drawing/2014/main" id="{13335D5D-C676-4DF8-9CB4-22A6677A9FB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6" name="19 Rectángulo">
            <a:extLst>
              <a:ext uri="{FF2B5EF4-FFF2-40B4-BE49-F238E27FC236}">
                <a16:creationId xmlns:a16="http://schemas.microsoft.com/office/drawing/2014/main" id="{DDB9884C-0AF6-4ED8-80DD-FCCDE6AF5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7" name="20 Rectángulo">
            <a:extLst>
              <a:ext uri="{FF2B5EF4-FFF2-40B4-BE49-F238E27FC236}">
                <a16:creationId xmlns:a16="http://schemas.microsoft.com/office/drawing/2014/main" id="{0ECA7F47-391F-4304-A47E-EB828D1AE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8" name="1 Marcador de fecha">
            <a:extLst>
              <a:ext uri="{FF2B5EF4-FFF2-40B4-BE49-F238E27FC236}">
                <a16:creationId xmlns:a16="http://schemas.microsoft.com/office/drawing/2014/main" id="{1B416D9C-A001-47A2-8458-F8297EF7E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2 Marcador de pie de página">
            <a:extLst>
              <a:ext uri="{FF2B5EF4-FFF2-40B4-BE49-F238E27FC236}">
                <a16:creationId xmlns:a16="http://schemas.microsoft.com/office/drawing/2014/main" id="{7F9A8476-E86B-4295-86FC-0EEB8340B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  <p:sp>
        <p:nvSpPr>
          <p:cNvPr id="10" name="3 Marcador de número de diapositiva">
            <a:extLst>
              <a:ext uri="{FF2B5EF4-FFF2-40B4-BE49-F238E27FC236}">
                <a16:creationId xmlns:a16="http://schemas.microsoft.com/office/drawing/2014/main" id="{30FC7F0A-7E9D-4324-9C89-9DD9B17E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1460C1-1EB3-4E4E-9922-6B26C2829F13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02988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5 Rectángulo">
            <a:extLst>
              <a:ext uri="{FF2B5EF4-FFF2-40B4-BE49-F238E27FC236}">
                <a16:creationId xmlns:a16="http://schemas.microsoft.com/office/drawing/2014/main" id="{B4FE9CB1-0CF0-45B5-A456-CC2AF2A30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" name="20 Rectángulo">
            <a:extLst>
              <a:ext uri="{FF2B5EF4-FFF2-40B4-BE49-F238E27FC236}">
                <a16:creationId xmlns:a16="http://schemas.microsoft.com/office/drawing/2014/main" id="{EA078A9F-B604-4349-B4D7-B35A4659BA6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7" name="21 Rectángulo">
            <a:extLst>
              <a:ext uri="{FF2B5EF4-FFF2-40B4-BE49-F238E27FC236}">
                <a16:creationId xmlns:a16="http://schemas.microsoft.com/office/drawing/2014/main" id="{A6321B4D-D51A-4F6E-B853-B7DD8AB269E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8" name="23 Rectángulo">
            <a:extLst>
              <a:ext uri="{FF2B5EF4-FFF2-40B4-BE49-F238E27FC236}">
                <a16:creationId xmlns:a16="http://schemas.microsoft.com/office/drawing/2014/main" id="{0284799A-6EDE-4996-B0DE-D7C46B7FAB1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9" name="24 Rectángulo">
            <a:extLst>
              <a:ext uri="{FF2B5EF4-FFF2-40B4-BE49-F238E27FC236}">
                <a16:creationId xmlns:a16="http://schemas.microsoft.com/office/drawing/2014/main" id="{65FD9C1D-2EFC-461B-97D3-63128C73DAD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10" name="20 Rectángulo">
            <a:extLst>
              <a:ext uri="{FF2B5EF4-FFF2-40B4-BE49-F238E27FC236}">
                <a16:creationId xmlns:a16="http://schemas.microsoft.com/office/drawing/2014/main" id="{ACAD9ADD-AB48-4776-8FC3-EDBCC46DD8F7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21 Rectángulo">
            <a:extLst>
              <a:ext uri="{FF2B5EF4-FFF2-40B4-BE49-F238E27FC236}">
                <a16:creationId xmlns:a16="http://schemas.microsoft.com/office/drawing/2014/main" id="{2B75B69C-E4B0-40D0-BF33-1190A0D5E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12" name="23 Conector recto">
            <a:extLst>
              <a:ext uri="{FF2B5EF4-FFF2-40B4-BE49-F238E27FC236}">
                <a16:creationId xmlns:a16="http://schemas.microsoft.com/office/drawing/2014/main" id="{E03CE06B-5899-4A6A-AA47-AC739CC92C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3" name="24 Elipse">
            <a:extLst>
              <a:ext uri="{FF2B5EF4-FFF2-40B4-BE49-F238E27FC236}">
                <a16:creationId xmlns:a16="http://schemas.microsoft.com/office/drawing/2014/main" id="{4F4989D7-66B3-48E9-ACF4-EF9D9A76619B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25 Elipse">
            <a:extLst>
              <a:ext uri="{FF2B5EF4-FFF2-40B4-BE49-F238E27FC236}">
                <a16:creationId xmlns:a16="http://schemas.microsoft.com/office/drawing/2014/main" id="{2DA8BBAA-A84F-454F-89C9-4322916D8FE3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26 Rectángulo">
            <a:extLst>
              <a:ext uri="{FF2B5EF4-FFF2-40B4-BE49-F238E27FC236}">
                <a16:creationId xmlns:a16="http://schemas.microsoft.com/office/drawing/2014/main" id="{903C7FAE-8F5C-4C11-BEE4-871638FFF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6" name="6 Marcador de número de diapositiva">
            <a:extLst>
              <a:ext uri="{FF2B5EF4-FFF2-40B4-BE49-F238E27FC236}">
                <a16:creationId xmlns:a16="http://schemas.microsoft.com/office/drawing/2014/main" id="{F0D3CC72-81BA-42E7-8B25-E6C77DCABB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273DD19-8376-4CE6-BBF0-F3C49684586A}" type="slidenum">
              <a:rPr lang="es-ES" altLang="es-AR"/>
              <a:pPr/>
              <a:t>‹Nº›</a:t>
            </a:fld>
            <a:endParaRPr lang="es-ES" altLang="es-AR"/>
          </a:p>
        </p:txBody>
      </p:sp>
      <p:sp>
        <p:nvSpPr>
          <p:cNvPr id="17" name="4 Marcador de fecha">
            <a:extLst>
              <a:ext uri="{FF2B5EF4-FFF2-40B4-BE49-F238E27FC236}">
                <a16:creationId xmlns:a16="http://schemas.microsoft.com/office/drawing/2014/main" id="{C3C286FE-A8FD-4BFC-AC58-B9264204140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5 Marcador de pie de página">
            <a:extLst>
              <a:ext uri="{FF2B5EF4-FFF2-40B4-BE49-F238E27FC236}">
                <a16:creationId xmlns:a16="http://schemas.microsoft.com/office/drawing/2014/main" id="{03BE540C-D581-4297-8A2E-C47BD7DD93B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898035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5 Conector recto">
            <a:extLst>
              <a:ext uri="{FF2B5EF4-FFF2-40B4-BE49-F238E27FC236}">
                <a16:creationId xmlns:a16="http://schemas.microsoft.com/office/drawing/2014/main" id="{747E065D-3AE2-45CB-8546-6E78245F7E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6" name="20 Rectángulo">
            <a:extLst>
              <a:ext uri="{FF2B5EF4-FFF2-40B4-BE49-F238E27FC236}">
                <a16:creationId xmlns:a16="http://schemas.microsoft.com/office/drawing/2014/main" id="{28C2A4DC-B6B8-4D2A-B6AC-78343FEC764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7" name="21 Rectángulo">
            <a:extLst>
              <a:ext uri="{FF2B5EF4-FFF2-40B4-BE49-F238E27FC236}">
                <a16:creationId xmlns:a16="http://schemas.microsoft.com/office/drawing/2014/main" id="{673D11AF-D3E3-4676-A0FA-C5CE1A32318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8" name="23 Rectángulo">
            <a:extLst>
              <a:ext uri="{FF2B5EF4-FFF2-40B4-BE49-F238E27FC236}">
                <a16:creationId xmlns:a16="http://schemas.microsoft.com/office/drawing/2014/main" id="{D2C36176-983C-4E2B-B72E-E444DF2740F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9" name="24 Rectángulo">
            <a:extLst>
              <a:ext uri="{FF2B5EF4-FFF2-40B4-BE49-F238E27FC236}">
                <a16:creationId xmlns:a16="http://schemas.microsoft.com/office/drawing/2014/main" id="{AE767C4A-6C1B-4AED-AFA1-D5E48A734C5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10" name="20 Rectángulo">
            <a:extLst>
              <a:ext uri="{FF2B5EF4-FFF2-40B4-BE49-F238E27FC236}">
                <a16:creationId xmlns:a16="http://schemas.microsoft.com/office/drawing/2014/main" id="{835BE2AE-145D-47D1-AFA9-8B00A651E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1" name="21 Rectángulo">
            <a:extLst>
              <a:ext uri="{FF2B5EF4-FFF2-40B4-BE49-F238E27FC236}">
                <a16:creationId xmlns:a16="http://schemas.microsoft.com/office/drawing/2014/main" id="{40CCEB44-EE23-4003-A27A-EF36F9C15125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23 Rectángulo">
            <a:extLst>
              <a:ext uri="{FF2B5EF4-FFF2-40B4-BE49-F238E27FC236}">
                <a16:creationId xmlns:a16="http://schemas.microsoft.com/office/drawing/2014/main" id="{D7DE0101-FD83-4847-91DF-5EB8CD82B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13" name="24 Elipse">
            <a:extLst>
              <a:ext uri="{FF2B5EF4-FFF2-40B4-BE49-F238E27FC236}">
                <a16:creationId xmlns:a16="http://schemas.microsoft.com/office/drawing/2014/main" id="{0989BC2A-3C0C-42CF-934B-D9D5E54BA53A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25 Elipse">
            <a:extLst>
              <a:ext uri="{FF2B5EF4-FFF2-40B4-BE49-F238E27FC236}">
                <a16:creationId xmlns:a16="http://schemas.microsoft.com/office/drawing/2014/main" id="{7D9210BD-DDC8-4BDE-BD48-F40E9F9A1E98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26 Rectángulo">
            <a:extLst>
              <a:ext uri="{FF2B5EF4-FFF2-40B4-BE49-F238E27FC236}">
                <a16:creationId xmlns:a16="http://schemas.microsoft.com/office/drawing/2014/main" id="{D4CB0A52-CA35-442F-B30D-D0FA78B09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6" name="6 Marcador de número de diapositiva">
            <a:extLst>
              <a:ext uri="{FF2B5EF4-FFF2-40B4-BE49-F238E27FC236}">
                <a16:creationId xmlns:a16="http://schemas.microsoft.com/office/drawing/2014/main" id="{CBF46F9C-7172-495E-92FA-DFA13B1E8D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A6E88E4-0153-4C2B-B80C-6A71DE7B094F}" type="slidenum">
              <a:rPr lang="es-ES" altLang="es-AR"/>
              <a:pPr/>
              <a:t>‹Nº›</a:t>
            </a:fld>
            <a:endParaRPr lang="es-ES" altLang="es-AR"/>
          </a:p>
        </p:txBody>
      </p:sp>
      <p:sp>
        <p:nvSpPr>
          <p:cNvPr id="17" name="4 Marcador de fecha">
            <a:extLst>
              <a:ext uri="{FF2B5EF4-FFF2-40B4-BE49-F238E27FC236}">
                <a16:creationId xmlns:a16="http://schemas.microsoft.com/office/drawing/2014/main" id="{E5302EDF-1A14-4A11-953B-33730EE92467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5 Marcador de pie de página">
            <a:extLst>
              <a:ext uri="{FF2B5EF4-FFF2-40B4-BE49-F238E27FC236}">
                <a16:creationId xmlns:a16="http://schemas.microsoft.com/office/drawing/2014/main" id="{D62679C1-433A-47F9-9033-B1107ECF794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09303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6 Rectángulo">
            <a:extLst>
              <a:ext uri="{FF2B5EF4-FFF2-40B4-BE49-F238E27FC236}">
                <a16:creationId xmlns:a16="http://schemas.microsoft.com/office/drawing/2014/main" id="{228C14F6-AB62-49A7-977A-AC8A553206B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1027" name="15 Rectángulo">
            <a:extLst>
              <a:ext uri="{FF2B5EF4-FFF2-40B4-BE49-F238E27FC236}">
                <a16:creationId xmlns:a16="http://schemas.microsoft.com/office/drawing/2014/main" id="{63832FAA-B41C-4876-B7CE-0E1671BF1EF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1028" name="17 Rectángulo">
            <a:extLst>
              <a:ext uri="{FF2B5EF4-FFF2-40B4-BE49-F238E27FC236}">
                <a16:creationId xmlns:a16="http://schemas.microsoft.com/office/drawing/2014/main" id="{13DC4D82-321F-431B-9CD4-465AAC836B0A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1029" name="18 Rectángulo">
            <a:extLst>
              <a:ext uri="{FF2B5EF4-FFF2-40B4-BE49-F238E27FC236}">
                <a16:creationId xmlns:a16="http://schemas.microsoft.com/office/drawing/2014/main" id="{F71731AA-260A-4409-83AB-0840FAC6243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defRPr/>
            </a:pPr>
            <a:endParaRPr lang="en-US" altLang="es-AR"/>
          </a:p>
        </p:txBody>
      </p:sp>
      <p:sp>
        <p:nvSpPr>
          <p:cNvPr id="9" name="8 Rectángulo">
            <a:extLst>
              <a:ext uri="{FF2B5EF4-FFF2-40B4-BE49-F238E27FC236}">
                <a16:creationId xmlns:a16="http://schemas.microsoft.com/office/drawing/2014/main" id="{71BDD55A-6C4C-4BA6-B23B-B9BC2F049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4" name="13 Marcador de fecha">
            <a:extLst>
              <a:ext uri="{FF2B5EF4-FFF2-40B4-BE49-F238E27FC236}">
                <a16:creationId xmlns:a16="http://schemas.microsoft.com/office/drawing/2014/main" id="{40813DD3-90A7-4452-A887-11CCFA8AE9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>
            <a:extLst>
              <a:ext uri="{FF2B5EF4-FFF2-40B4-BE49-F238E27FC236}">
                <a16:creationId xmlns:a16="http://schemas.microsoft.com/office/drawing/2014/main" id="{31B99119-ADEE-48D7-8098-AA595B810A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es-ES"/>
              <a:t>www.favierduboisspagnolo.com                         </a:t>
            </a:r>
          </a:p>
        </p:txBody>
      </p:sp>
      <p:sp>
        <p:nvSpPr>
          <p:cNvPr id="8" name="7 Rectángulo">
            <a:extLst>
              <a:ext uri="{FF2B5EF4-FFF2-40B4-BE49-F238E27FC236}">
                <a16:creationId xmlns:a16="http://schemas.microsoft.com/office/drawing/2014/main" id="{C6A52BC4-3C07-40BB-BA68-A6A8D4A6F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10" name="9 Conector recto">
            <a:extLst>
              <a:ext uri="{FF2B5EF4-FFF2-40B4-BE49-F238E27FC236}">
                <a16:creationId xmlns:a16="http://schemas.microsoft.com/office/drawing/2014/main" id="{9183ECA7-F1B6-47A3-9FCB-2845CB7A2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12" name="11 Elipse">
            <a:extLst>
              <a:ext uri="{FF2B5EF4-FFF2-40B4-BE49-F238E27FC236}">
                <a16:creationId xmlns:a16="http://schemas.microsoft.com/office/drawing/2014/main" id="{AB161894-1F16-4926-80CB-E394641FADD0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14 Elipse">
            <a:extLst>
              <a:ext uri="{FF2B5EF4-FFF2-40B4-BE49-F238E27FC236}">
                <a16:creationId xmlns:a16="http://schemas.microsoft.com/office/drawing/2014/main" id="{3B2D1913-0605-4E09-8812-AE51C91D9BFF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22 Marcador de número de diapositiva">
            <a:extLst>
              <a:ext uri="{FF2B5EF4-FFF2-40B4-BE49-F238E27FC236}">
                <a16:creationId xmlns:a16="http://schemas.microsoft.com/office/drawing/2014/main" id="{5968CA1E-D7C7-455D-BF64-B47CBA43E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fld id="{F866AF38-69E8-4BF2-AEC0-D0D5E9A0FA5E}" type="slidenum">
              <a:rPr lang="es-ES" altLang="es-AR"/>
              <a:pPr/>
              <a:t>‹Nº›</a:t>
            </a:fld>
            <a:endParaRPr lang="es-ES" altLang="es-AR"/>
          </a:p>
        </p:txBody>
      </p:sp>
      <p:sp>
        <p:nvSpPr>
          <p:cNvPr id="1038" name="21 Marcador de título">
            <a:extLst>
              <a:ext uri="{FF2B5EF4-FFF2-40B4-BE49-F238E27FC236}">
                <a16:creationId xmlns:a16="http://schemas.microsoft.com/office/drawing/2014/main" id="{4A64BEA2-5ADE-4132-B392-081D6C90107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título del patrón</a:t>
            </a:r>
            <a:endParaRPr lang="en-US" altLang="es-AR"/>
          </a:p>
        </p:txBody>
      </p:sp>
      <p:sp>
        <p:nvSpPr>
          <p:cNvPr id="1039" name="12 Marcador de texto">
            <a:extLst>
              <a:ext uri="{FF2B5EF4-FFF2-40B4-BE49-F238E27FC236}">
                <a16:creationId xmlns:a16="http://schemas.microsoft.com/office/drawing/2014/main" id="{5456A1D9-1776-46B6-A700-0A256258969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  <a:endParaRPr lang="en-US" altLang="es-A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29" r:id="rId10"/>
    <p:sldLayoutId id="214748383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hyperlink" Target="mailto:emfavierdubois@favierduboisspagnolo.com" TargetMode="External" /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3 Marcador de número de diapositiva">
            <a:extLst>
              <a:ext uri="{FF2B5EF4-FFF2-40B4-BE49-F238E27FC236}">
                <a16:creationId xmlns:a16="http://schemas.microsoft.com/office/drawing/2014/main" id="{A72545EB-26A3-4413-A3F6-323B8BE1F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279B5A3-1626-4411-83C7-6A90BB6F0AC3}" type="slidenum">
              <a:rPr lang="es-ES" altLang="es-AR" sz="1600">
                <a:solidFill>
                  <a:srgbClr val="FFFFFF"/>
                </a:solidFill>
              </a:rPr>
              <a:pPr eaLnBrk="1" hangingPunct="1"/>
              <a:t>1</a:t>
            </a:fld>
            <a:endParaRPr lang="es-ES" altLang="es-AR" sz="1600">
              <a:solidFill>
                <a:srgbClr val="FFFFFF"/>
              </a:solidFill>
            </a:endParaRPr>
          </a:p>
        </p:txBody>
      </p:sp>
      <p:sp>
        <p:nvSpPr>
          <p:cNvPr id="12291" name="Rectangle 6">
            <a:extLst>
              <a:ext uri="{FF2B5EF4-FFF2-40B4-BE49-F238E27FC236}">
                <a16:creationId xmlns:a16="http://schemas.microsoft.com/office/drawing/2014/main" id="{6B594E1E-800D-4514-9F35-7432331DAC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7772400" cy="1466850"/>
          </a:xfrm>
        </p:spPr>
        <p:txBody>
          <a:bodyPr/>
          <a:lstStyle/>
          <a:p>
            <a:pPr eaLnBrk="1" hangingPunct="1"/>
            <a:r>
              <a:rPr lang="es-MX" altLang="es-AR" sz="2400">
                <a:solidFill>
                  <a:schemeClr val="tx1"/>
                </a:solidFill>
              </a:rPr>
              <a:t>                           EDUARDO M. FAVIER DUBOIS </a:t>
            </a:r>
          </a:p>
        </p:txBody>
      </p:sp>
      <p:sp useBgFill="1">
        <p:nvSpPr>
          <p:cNvPr id="2051" name="Text Box 3">
            <a:extLst>
              <a:ext uri="{FF2B5EF4-FFF2-40B4-BE49-F238E27FC236}">
                <a16:creationId xmlns:a16="http://schemas.microsoft.com/office/drawing/2014/main" id="{0A6C7C67-43F3-4D58-805C-44BF9A4FE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913" y="1928813"/>
            <a:ext cx="5662612" cy="2986087"/>
          </a:xfrm>
          <a:prstGeom prst="rect">
            <a:avLst/>
          </a:prstGeom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s-ES" altLang="es-AR" sz="4000">
                <a:latin typeface="Albertus" pitchFamily="34" charset="0"/>
                <a:cs typeface="Times New Roman" panose="02020603050405020304" pitchFamily="18" charset="0"/>
              </a:rPr>
              <a:t>CRISIS Y DECISIONES</a:t>
            </a:r>
          </a:p>
          <a:p>
            <a:pPr algn="ctr" eaLnBrk="1" hangingPunct="1"/>
            <a:r>
              <a:rPr lang="es-ES" altLang="es-AR" sz="4000">
                <a:latin typeface="Albertus" pitchFamily="34" charset="0"/>
                <a:cs typeface="Times New Roman" panose="02020603050405020304" pitchFamily="18" charset="0"/>
              </a:rPr>
              <a:t>EMPRESARIAS.</a:t>
            </a:r>
          </a:p>
          <a:p>
            <a:pPr algn="ctr" eaLnBrk="1" hangingPunct="1"/>
            <a:r>
              <a:rPr lang="es-ES" altLang="es-AR" sz="3600">
                <a:latin typeface="Albertus" pitchFamily="34" charset="0"/>
                <a:cs typeface="Times New Roman" panose="02020603050405020304" pitchFamily="18" charset="0"/>
              </a:rPr>
              <a:t>LA EXPERIENCIA</a:t>
            </a:r>
          </a:p>
          <a:p>
            <a:pPr algn="ctr" eaLnBrk="1" hangingPunct="1"/>
            <a:r>
              <a:rPr lang="es-ES" altLang="es-AR" sz="3600">
                <a:latin typeface="Albertus" pitchFamily="34" charset="0"/>
                <a:cs typeface="Times New Roman" panose="02020603050405020304" pitchFamily="18" charset="0"/>
              </a:rPr>
              <a:t> CONCURSAL</a:t>
            </a:r>
          </a:p>
          <a:p>
            <a:pPr algn="ctr" eaLnBrk="1" hangingPunct="1"/>
            <a:r>
              <a:rPr lang="es-ES" altLang="es-AR" sz="3600">
                <a:latin typeface="Albertus" pitchFamily="34" charset="0"/>
                <a:cs typeface="Times New Roman" panose="02020603050405020304" pitchFamily="18" charset="0"/>
              </a:rPr>
              <a:t>EN ARGENTINA.</a:t>
            </a: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58792E21-E792-4782-B684-5E4636F8D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5949950"/>
            <a:ext cx="66976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MX" altLang="es-AR" sz="2000">
                <a:latin typeface="Impact" panose="020B0806030902050204" pitchFamily="34" charset="0"/>
              </a:rPr>
              <a:t>                     WWW.FAVIERDUBOISSPAGNOLO.COM</a:t>
            </a:r>
            <a:endParaRPr lang="es-ES" altLang="es-AR" sz="2000">
              <a:latin typeface="Impact" panose="020B0806030902050204" pitchFamily="34" charset="0"/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19085D3A-BD4E-4EE7-8375-63E6497E1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7700" y="3765550"/>
            <a:ext cx="1841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endParaRPr lang="es-MX" altLang="es-AR">
              <a:latin typeface="Albertus" pitchFamily="34" charset="0"/>
            </a:endParaRPr>
          </a:p>
          <a:p>
            <a:pPr algn="ctr" eaLnBrk="1" hangingPunct="1"/>
            <a:br>
              <a:rPr lang="es-MX" altLang="es-AR">
                <a:latin typeface="Albertus" pitchFamily="34" charset="0"/>
              </a:rPr>
            </a:br>
            <a:endParaRPr lang="es-ES" altLang="es-AR">
              <a:latin typeface="Albertus" pitchFamily="34" charset="0"/>
            </a:endParaRP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31F4777B-2074-43D1-8F3B-0ACCB307423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908175" y="5183188"/>
            <a:ext cx="51593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s-ES" altLang="es-AR"/>
          </a:p>
        </p:txBody>
      </p:sp>
      <p:sp>
        <p:nvSpPr>
          <p:cNvPr id="12296" name="10 Marcador de pie de página">
            <a:extLst>
              <a:ext uri="{FF2B5EF4-FFF2-40B4-BE49-F238E27FC236}">
                <a16:creationId xmlns:a16="http://schemas.microsoft.com/office/drawing/2014/main" id="{F456E379-A371-4366-A28C-A240D77B8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 autoUpdateAnimBg="0"/>
      <p:bldP spid="205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85B2BD2-F0A3-43AE-AF9D-EB5DDA0E3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AR">
                <a:solidFill>
                  <a:srgbClr val="7B9899"/>
                </a:solidFill>
              </a:rPr>
              <a:t>EL CONCURSO PREVENTIVO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F8E6A802-C5CE-401F-9604-5CE94F37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5BD08B2-ECC8-4FFC-85B9-12E4A51CED1C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10</a:t>
            </a:fld>
            <a:endParaRPr lang="es-ES" altLang="es-AR" sz="1600">
              <a:solidFill>
                <a:srgbClr val="7B9899"/>
              </a:solidFill>
            </a:endParaRP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3B1925E5-0E84-4094-BDDB-5942A5A38F5B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341438"/>
            <a:ext cx="8504238" cy="4757737"/>
          </a:xfrm>
        </p:spPr>
        <p:txBody>
          <a:bodyPr/>
          <a:lstStyle/>
          <a:p>
            <a:pPr eaLnBrk="1" hangingPunct="1"/>
            <a:r>
              <a:rPr lang="es-ES" altLang="es-AR" sz="2800"/>
              <a:t>CARACTERISTICAS GENERALES</a:t>
            </a:r>
          </a:p>
          <a:p>
            <a:pPr lvl="1" eaLnBrk="1" hangingPunct="1"/>
            <a:r>
              <a:rPr lang="es-ES" altLang="es-AR" sz="2400"/>
              <a:t>ES UN PROCESO JUDICIAL QUE SOLO PUEDE PEDIR EL DEUDOR.</a:t>
            </a:r>
          </a:p>
          <a:p>
            <a:pPr lvl="1" eaLnBrk="1" hangingPunct="1"/>
            <a:r>
              <a:rPr lang="es-ES" altLang="es-AR" sz="2400"/>
              <a:t>EXIGE REQUISITOS FORMALES PREVIOS Y DE CONTROL.</a:t>
            </a:r>
          </a:p>
          <a:p>
            <a:pPr lvl="1" eaLnBrk="1" hangingPunct="1"/>
            <a:r>
              <a:rPr lang="es-ES" altLang="es-AR" sz="2400"/>
              <a:t>SE MANTIENE LA ADMINISTRACIÓN POR EL DEUDOR CON LA VIGILANCIA DEL SINDICO </a:t>
            </a:r>
          </a:p>
          <a:p>
            <a:pPr lvl="1" eaLnBrk="1" hangingPunct="1"/>
            <a:r>
              <a:rPr lang="es-ES" altLang="es-AR" sz="2400"/>
              <a:t>EL PATRIMONIO QUEDA FRACCIONADO EN UN ANTES Y UN DESPUES.</a:t>
            </a:r>
          </a:p>
          <a:p>
            <a:pPr lvl="1" eaLnBrk="1" hangingPunct="1"/>
            <a:r>
              <a:rPr lang="es-ES" altLang="es-AR" sz="2400"/>
              <a:t>PROTEGE AL DEUDOR POR UN TIEMPO PARA NEGOCIAR UN ACUERDO CON LA MAYORIA DE LOS ACREEDORES QUE, HOLOMOGADO, SE APLICA A TODOS.</a:t>
            </a:r>
          </a:p>
        </p:txBody>
      </p:sp>
      <p:sp>
        <p:nvSpPr>
          <p:cNvPr id="21509" name="7 Marcador de pie de página">
            <a:extLst>
              <a:ext uri="{FF2B5EF4-FFF2-40B4-BE49-F238E27FC236}">
                <a16:creationId xmlns:a16="http://schemas.microsoft.com/office/drawing/2014/main" id="{35B75481-6C80-4998-8DFE-0BBDECF0C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54102446-D846-4453-BEA7-4CD233E2E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dirty="0"/>
              <a:t>VENTAJAS PARA LA EMPRESA</a:t>
            </a:r>
          </a:p>
        </p:txBody>
      </p:sp>
      <p:sp>
        <p:nvSpPr>
          <p:cNvPr id="22531" name="2 Marcador de contenido">
            <a:extLst>
              <a:ext uri="{FF2B5EF4-FFF2-40B4-BE49-F238E27FC236}">
                <a16:creationId xmlns:a16="http://schemas.microsoft.com/office/drawing/2014/main" id="{4C81094C-3E5F-4600-8075-7FF6682BFC4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s-AR" altLang="es-AR" sz="2400"/>
              <a:t>CONTINUA LAS ACTIVIDADES BAJO ADMINISTRACION DEL EMPRESARIO</a:t>
            </a:r>
          </a:p>
          <a:p>
            <a:r>
              <a:rPr lang="es-AR" altLang="es-AR" sz="2400"/>
              <a:t>SUSPENSION DEL PAGO DE TODAS LAS OBLIGACIONES ANTERIORES, LAS QUE SE PROHIBE PAGAR</a:t>
            </a:r>
          </a:p>
          <a:p>
            <a:r>
              <a:rPr lang="es-AR" altLang="es-AR" sz="2400"/>
              <a:t>SUSPENSION DE EMBARGOS, CLAUSURAS E INTERVENCIONES</a:t>
            </a:r>
          </a:p>
          <a:p>
            <a:r>
              <a:rPr lang="es-AR" altLang="es-AR" sz="2400"/>
              <a:t>PODER PARA CONTINUAR O DISCONTINUAR CONTRATOS DE DURACION</a:t>
            </a:r>
          </a:p>
          <a:p>
            <a:r>
              <a:rPr lang="es-AR" altLang="es-AR" sz="2400"/>
              <a:t>POSIBILIDAD DE RECUPERAR FONDOS EMBARGADOS O CAUCIONADOS</a:t>
            </a:r>
          </a:p>
        </p:txBody>
      </p:sp>
      <p:sp>
        <p:nvSpPr>
          <p:cNvPr id="22532" name="3 Marcador de pie de página">
            <a:extLst>
              <a:ext uri="{FF2B5EF4-FFF2-40B4-BE49-F238E27FC236}">
                <a16:creationId xmlns:a16="http://schemas.microsoft.com/office/drawing/2014/main" id="{A92C0726-788D-4DC0-B071-59A511A29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C4AAA737-F081-4F9D-8554-D900EAE47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E1DB8C0-F2B7-40EE-8F9F-83433E185BA6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11</a:t>
            </a:fld>
            <a:endParaRPr lang="es-ES" altLang="es-AR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9837FB65-FE96-4DBD-986E-CB5699A50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AR" dirty="0"/>
              <a:t>VENTAJAS PARA LA EMPRESA (CONT)</a:t>
            </a:r>
          </a:p>
        </p:txBody>
      </p:sp>
      <p:sp>
        <p:nvSpPr>
          <p:cNvPr id="23555" name="2 Marcador de contenido">
            <a:extLst>
              <a:ext uri="{FF2B5EF4-FFF2-40B4-BE49-F238E27FC236}">
                <a16:creationId xmlns:a16="http://schemas.microsoft.com/office/drawing/2014/main" id="{D5F579FE-F00C-45B3-8BA7-5282E8B4161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s-AR" altLang="es-AR" sz="2400"/>
              <a:t>POSIBLES MEDIDAS CAUTELARES PARA REACTIVAR CUENTAS CORRIENTES</a:t>
            </a:r>
          </a:p>
          <a:p>
            <a:r>
              <a:rPr lang="es-AR" altLang="es-AR" sz="2400"/>
              <a:t>SUSPENSION DEL CURSO DE LOS INTERESES Y POSIBLE PESIFICACIONES DE DEUDAS EN DOLARES</a:t>
            </a:r>
          </a:p>
          <a:p>
            <a:r>
              <a:rPr lang="es-AR" altLang="es-AR" sz="2400"/>
              <a:t>REDUCCION DEL PASIVO POR ACUERDO CON 2/3 DE CAPITAL Y 51% DE PERSONAS SIN COMPUTAR ACREEDORES NO VERIFICADOS U HOSTILES.</a:t>
            </a:r>
          </a:p>
          <a:p>
            <a:r>
              <a:rPr lang="es-AR" altLang="es-AR" sz="2400"/>
              <a:t>REDUCCIÓN LEGAL DEL PASIVO DE ACREEDORES NO VERIFICADOS</a:t>
            </a:r>
          </a:p>
          <a:p>
            <a:r>
              <a:rPr lang="es-AR" altLang="es-AR" sz="2400"/>
              <a:t>PLANES DE REFINANCIACION LEGAL DE LOS CREDITOS FISCALES A MENORES TASAS</a:t>
            </a:r>
            <a:r>
              <a:rPr lang="es-AR" altLang="es-AR"/>
              <a:t>.</a:t>
            </a:r>
          </a:p>
        </p:txBody>
      </p:sp>
      <p:sp>
        <p:nvSpPr>
          <p:cNvPr id="23556" name="3 Marcador de pie de página">
            <a:extLst>
              <a:ext uri="{FF2B5EF4-FFF2-40B4-BE49-F238E27FC236}">
                <a16:creationId xmlns:a16="http://schemas.microsoft.com/office/drawing/2014/main" id="{841C437F-79DD-4A9D-A7F2-8A8AF7E58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FF6A682B-82A2-4044-B3E3-29DA29379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45E81AC-A286-4300-AA68-FF0C095DD979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12</a:t>
            </a:fld>
            <a:endParaRPr lang="es-ES" altLang="es-AR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C3E6E66-F9A6-4B30-A9A8-FE0BF063F7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s-AR">
                <a:solidFill>
                  <a:srgbClr val="7B9899"/>
                </a:solidFill>
              </a:rPr>
              <a:t>PROPUESTAS FACTIBLES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9286AA30-07DF-43D4-969C-4FE186C99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0A16624-A150-422A-BD5B-1DB3CBDEA9DB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13</a:t>
            </a:fld>
            <a:endParaRPr lang="es-ES" altLang="es-AR" sz="1600">
              <a:solidFill>
                <a:srgbClr val="7B9899"/>
              </a:solidFill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D79F30A6-479B-4000-A1C0-09280DA05E52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s-ES" altLang="es-AR" sz="2400"/>
          </a:p>
          <a:p>
            <a:pPr eaLnBrk="1" hangingPunct="1">
              <a:lnSpc>
                <a:spcPct val="90000"/>
              </a:lnSpc>
            </a:pPr>
            <a:r>
              <a:rPr lang="es-ES" altLang="es-AR" sz="2400"/>
              <a:t>ESPERA Y/O QUITA DE CAPITAL Y/O INTERESES (LÍMITE EMOCIONAL DEL 40% DEL VALOR PRESENTE).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AR" sz="2400"/>
              <a:t>ENTREGA DE BIENES EN PAGO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AR" sz="2400"/>
              <a:t>CONSTITUCION DE NUEVA SOCIEDAD CON ACREEDORES O CAPITALIZACION DE DEUDAS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AR" sz="2400"/>
              <a:t>FIDEICOMISO DE GARANTIA Y PAGO. 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AR" sz="2400"/>
              <a:t>SECURITIZACION DE LA DEUDA.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AR" sz="2400"/>
              <a:t>EMISION DE OBLIGACIONES NEGOCIABLES CONVERTIBLES EN ACCIONES</a:t>
            </a:r>
          </a:p>
          <a:p>
            <a:pPr eaLnBrk="1" hangingPunct="1">
              <a:lnSpc>
                <a:spcPct val="90000"/>
              </a:lnSpc>
            </a:pPr>
            <a:r>
              <a:rPr lang="es-ES" altLang="es-AR" sz="2400"/>
              <a:t>GARANTIAS SOBRE BIENES DE TERCEROS</a:t>
            </a:r>
          </a:p>
        </p:txBody>
      </p:sp>
      <p:sp>
        <p:nvSpPr>
          <p:cNvPr id="24581" name="7 Marcador de pie de página">
            <a:extLst>
              <a:ext uri="{FF2B5EF4-FFF2-40B4-BE49-F238E27FC236}">
                <a16:creationId xmlns:a16="http://schemas.microsoft.com/office/drawing/2014/main" id="{5B629360-7B1C-4D76-82E6-AF63983D4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9B5CD57D-6B2E-4104-9D85-C3041667A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0"/>
            <a:ext cx="8534400" cy="1268413"/>
          </a:xfrm>
        </p:spPr>
        <p:txBody>
          <a:bodyPr/>
          <a:lstStyle/>
          <a:p>
            <a:pPr>
              <a:defRPr/>
            </a:pPr>
            <a:r>
              <a:rPr lang="es-AR" dirty="0"/>
              <a:t>INSTITUTOS EXITOSOS</a:t>
            </a:r>
            <a:br>
              <a:rPr lang="es-AR" dirty="0"/>
            </a:br>
            <a:r>
              <a:rPr lang="es-AR" dirty="0"/>
              <a:t>DEL CONCURSO PREVENTIVO</a:t>
            </a:r>
          </a:p>
        </p:txBody>
      </p:sp>
      <p:sp>
        <p:nvSpPr>
          <p:cNvPr id="25603" name="2 Marcador de contenido">
            <a:extLst>
              <a:ext uri="{FF2B5EF4-FFF2-40B4-BE49-F238E27FC236}">
                <a16:creationId xmlns:a16="http://schemas.microsoft.com/office/drawing/2014/main" id="{77E9C07F-92D2-4A5C-BBB3-2440DCCE119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s-AR" altLang="es-AR" sz="2000"/>
              <a:t>INSTITUTOS EXITOSOS:</a:t>
            </a:r>
          </a:p>
          <a:p>
            <a:pPr lvl="1"/>
            <a:r>
              <a:rPr lang="es-AR" altLang="es-AR" sz="2000"/>
              <a:t>CONCURSO DEL FIADOR</a:t>
            </a:r>
          </a:p>
          <a:p>
            <a:pPr lvl="1"/>
            <a:r>
              <a:rPr lang="es-AR" altLang="es-AR" sz="2000"/>
              <a:t>CONCURSO DEL GRUPO</a:t>
            </a:r>
          </a:p>
          <a:p>
            <a:pPr lvl="1"/>
            <a:r>
              <a:rPr lang="es-AR" altLang="es-AR" sz="2000"/>
              <a:t>CATEGORIZACION Y PROPUESTAS DIFERENCIADAS</a:t>
            </a:r>
          </a:p>
          <a:p>
            <a:pPr lvl="1"/>
            <a:r>
              <a:rPr lang="es-AR" altLang="es-AR" sz="2000"/>
              <a:t>SALVATAJE POR TERCERO</a:t>
            </a:r>
          </a:p>
          <a:p>
            <a:pPr lvl="1"/>
            <a:r>
              <a:rPr lang="es-AR" altLang="es-AR" sz="2000"/>
              <a:t>CRAMDOWN POWER</a:t>
            </a:r>
          </a:p>
          <a:p>
            <a:pPr lvl="1"/>
            <a:r>
              <a:rPr lang="es-AR" altLang="es-AR" sz="2000"/>
              <a:t>VOTO DE BONISTAS POR ASAMBLEA.</a:t>
            </a:r>
          </a:p>
          <a:p>
            <a:pPr lvl="1"/>
            <a:r>
              <a:rPr lang="es-AR" altLang="es-AR" sz="2000"/>
              <a:t>MEDIDAS CAUTELARES CONCURSALES</a:t>
            </a:r>
          </a:p>
          <a:p>
            <a:pPr lvl="1"/>
            <a:r>
              <a:rPr lang="es-AR" altLang="es-AR" sz="2000"/>
              <a:t>PRESCRIPCIÓN CONCURSAL ABREVIADA.</a:t>
            </a:r>
          </a:p>
          <a:p>
            <a:endParaRPr lang="es-AR" altLang="es-AR" sz="2000"/>
          </a:p>
          <a:p>
            <a:r>
              <a:rPr lang="es-AR" altLang="es-AR" sz="2000"/>
              <a:t>CONCURSOS PREVENTIVOS: ÉXITO EN GENERAL (AYUDADO POR LA INFLACIÓN).</a:t>
            </a:r>
          </a:p>
          <a:p>
            <a:pPr lvl="1"/>
            <a:endParaRPr lang="es-AR" altLang="es-AR"/>
          </a:p>
        </p:txBody>
      </p:sp>
      <p:sp>
        <p:nvSpPr>
          <p:cNvPr id="25604" name="3 Marcador de pie de página">
            <a:extLst>
              <a:ext uri="{FF2B5EF4-FFF2-40B4-BE49-F238E27FC236}">
                <a16:creationId xmlns:a16="http://schemas.microsoft.com/office/drawing/2014/main" id="{985E79D7-539C-4EC7-8DD6-3B63BBFDF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76084258-15BE-40B6-B21D-762A4A59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2B526A6-EF6B-4547-96D0-FA2418E48194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14</a:t>
            </a:fld>
            <a:endParaRPr lang="es-ES" altLang="es-AR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94B9264D-3D11-4EDB-BE13-7665D8B82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1625" y="0"/>
            <a:ext cx="8534400" cy="19891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4000" dirty="0"/>
              <a:t>ACUERDO PREVENTIVO EXTRAJUDICIAL (APE)</a:t>
            </a:r>
            <a:br>
              <a:rPr lang="es-ES" sz="4000" dirty="0"/>
            </a:br>
            <a:endParaRPr lang="es-ES" sz="4000" dirty="0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2DA4FAF7-4A4D-4E2C-B314-AC3BE489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966620C-8741-4703-B5FB-B8662F0A9F28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15</a:t>
            </a:fld>
            <a:endParaRPr lang="es-ES" altLang="es-AR" sz="1600">
              <a:solidFill>
                <a:srgbClr val="7B9899"/>
              </a:solidFill>
            </a:endParaRP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9D86B0FD-C159-4A40-AF8E-B3FF21163531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301625" y="1557338"/>
            <a:ext cx="8504238" cy="454183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s-ES" altLang="es-AR" sz="2800"/>
              <a:t>UN DEUDOR 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800"/>
              <a:t>EN CESACION DE PAGOS O SOLO CON DIFICULTADES ECONOMICO FINANCIERAS DE CARÁCTER GENERAL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800"/>
              <a:t>SIN ACUDIR A UN CONCURSO PREVENTIVO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800"/>
              <a:t>NEGOCIA Y LOGRA EXTRAJUDICIALMENTE UN ACUERDO CON LA MAYORÍA DE SUS ACREEDORES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800"/>
              <a:t>Y LUEGO LO HACE HOMOLOGAR E IMPONE JUDICIALMENTE AL RESTO 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800"/>
              <a:t>CON EFECTO NOVATORIO.</a:t>
            </a:r>
          </a:p>
        </p:txBody>
      </p:sp>
      <p:sp>
        <p:nvSpPr>
          <p:cNvPr id="26629" name="7 Marcador de pie de página">
            <a:extLst>
              <a:ext uri="{FF2B5EF4-FFF2-40B4-BE49-F238E27FC236}">
                <a16:creationId xmlns:a16="http://schemas.microsoft.com/office/drawing/2014/main" id="{893B8DF3-0EDE-4BA0-8CBD-1DF77C2A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Título">
            <a:extLst>
              <a:ext uri="{FF2B5EF4-FFF2-40B4-BE49-F238E27FC236}">
                <a16:creationId xmlns:a16="http://schemas.microsoft.com/office/drawing/2014/main" id="{212E0480-C6F9-4282-90DA-7765FA14E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altLang="es-AR">
                <a:solidFill>
                  <a:srgbClr val="7B9899"/>
                </a:solidFill>
              </a:rPr>
              <a:t>VENTAJAS Y RESULTADOS.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8B9DD754-BAAA-43B6-87A6-6C8999989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8E60559-16E9-4D40-8F4B-E19CB7022F3C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16</a:t>
            </a:fld>
            <a:endParaRPr lang="es-ES" altLang="es-AR" sz="1600">
              <a:solidFill>
                <a:srgbClr val="7B9899"/>
              </a:solidFill>
            </a:endParaRPr>
          </a:p>
        </p:txBody>
      </p:sp>
      <p:sp>
        <p:nvSpPr>
          <p:cNvPr id="27652" name="2 Marcador de contenido">
            <a:extLst>
              <a:ext uri="{FF2B5EF4-FFF2-40B4-BE49-F238E27FC236}">
                <a16:creationId xmlns:a16="http://schemas.microsoft.com/office/drawing/2014/main" id="{9B03DF90-3569-4185-91A2-7F98406E8B4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s-ES" altLang="es-AR" sz="2000"/>
              <a:t>NEGOCIACIONES PRIVADAS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000"/>
              <a:t>TRAMITE EXTRAJUDICIAL Y JUDICIAL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000"/>
              <a:t>RAPIDEZ Y MENORES COSTOS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000"/>
              <a:t>POSIBILIDAD DE RENEGOCIAR CON ALGUNOS ACREEDORES SI Y CON OTROS NO.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000"/>
              <a:t>IDEAL PARA EMISORES DE TITULOS EN SERIE.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000"/>
              <a:t>NO INTERVENCIÓN DE UN SINDICO.    </a:t>
            </a:r>
            <a:endParaRPr lang="es-MX" altLang="es-AR" sz="2000"/>
          </a:p>
          <a:p>
            <a:pPr algn="just" eaLnBrk="1" hangingPunct="1">
              <a:lnSpc>
                <a:spcPct val="80000"/>
              </a:lnSpc>
            </a:pPr>
            <a:r>
              <a:rPr lang="es-ES" altLang="es-AR" sz="2000"/>
              <a:t>NECESITA LAS MAYORÍAS DE DOS TERCIOS DE CAPITAL Y 51% DE ACREEDORES.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000"/>
              <a:t>HOMOLOGDO SE IMPONE A TODOS.</a:t>
            </a:r>
          </a:p>
          <a:p>
            <a:pPr algn="just" eaLnBrk="1" hangingPunct="1">
              <a:lnSpc>
                <a:spcPct val="80000"/>
              </a:lnSpc>
            </a:pPr>
            <a:r>
              <a:rPr lang="es-ES" altLang="es-AR" sz="2000"/>
              <a:t>SI NO SE LOGRA EL ACUERDO NO HAY QUIEBRA Y PUEDE PEDIR CONCURSO PREVENTIVO SI DESEA.</a:t>
            </a:r>
          </a:p>
          <a:p>
            <a:pPr algn="just" eaLnBrk="1" hangingPunct="1">
              <a:lnSpc>
                <a:spcPct val="80000"/>
              </a:lnSpc>
            </a:pPr>
            <a:endParaRPr lang="es-ES" altLang="es-AR" sz="2000"/>
          </a:p>
          <a:p>
            <a:pPr algn="just" eaLnBrk="1" hangingPunct="1">
              <a:lnSpc>
                <a:spcPct val="80000"/>
              </a:lnSpc>
            </a:pPr>
            <a:r>
              <a:rPr lang="es-ES" altLang="es-AR" sz="2000"/>
              <a:t>ÉXITOS: CABLEVISION REESTRUCTURÓ MIL MILLONES DE DOLARES DE OBLIGACIONES NEGOCIABLES, ENTRE OTRAS PRESTADORAS DE SERVICIOS PÚBLICOS PRESENTADAS.</a:t>
            </a:r>
          </a:p>
          <a:p>
            <a:pPr algn="just" eaLnBrk="1" hangingPunct="1">
              <a:lnSpc>
                <a:spcPct val="80000"/>
              </a:lnSpc>
            </a:pPr>
            <a:endParaRPr lang="es-ES" altLang="es-AR" sz="2400"/>
          </a:p>
          <a:p>
            <a:pPr algn="just" eaLnBrk="1" hangingPunct="1">
              <a:lnSpc>
                <a:spcPct val="80000"/>
              </a:lnSpc>
            </a:pPr>
            <a:endParaRPr lang="es-ES" altLang="es-AR" sz="2400"/>
          </a:p>
          <a:p>
            <a:pPr algn="just" eaLnBrk="1" hangingPunct="1">
              <a:lnSpc>
                <a:spcPct val="80000"/>
              </a:lnSpc>
            </a:pPr>
            <a:endParaRPr lang="es-ES" altLang="es-AR" sz="2400"/>
          </a:p>
          <a:p>
            <a:pPr eaLnBrk="1" hangingPunct="1"/>
            <a:endParaRPr lang="es-AR" altLang="es-AR"/>
          </a:p>
        </p:txBody>
      </p:sp>
      <p:sp>
        <p:nvSpPr>
          <p:cNvPr id="27653" name="5 Marcador de pie de página">
            <a:extLst>
              <a:ext uri="{FF2B5EF4-FFF2-40B4-BE49-F238E27FC236}">
                <a16:creationId xmlns:a16="http://schemas.microsoft.com/office/drawing/2014/main" id="{C1D8A5D0-B4B5-4B85-8D82-2F0924A9B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>
            <a:extLst>
              <a:ext uri="{FF2B5EF4-FFF2-40B4-BE49-F238E27FC236}">
                <a16:creationId xmlns:a16="http://schemas.microsoft.com/office/drawing/2014/main" id="{2E3DD24A-D9CB-498D-ABEC-23869D618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8625" y="2357438"/>
            <a:ext cx="4040188" cy="2305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AR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/>
              <a:t>Estudio FAVIER DUBOIS &amp; SPAGNOLO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/>
              <a:t>Abogados y Consultores.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/>
              <a:t>Libertad 567, piso 9º, Ciudad de Buenos Aires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/>
              <a:t>Tel-Fax: (54)(11)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/>
              <a:t>4382-0973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/>
              <a:t>Mail: </a:t>
            </a:r>
            <a:r>
              <a:rPr lang="es-AR" err="1">
                <a:hlinkClick r:id="rId2"/>
              </a:rPr>
              <a:t>emfavierdubois@</a:t>
            </a:r>
            <a:endParaRPr lang="es-AR">
              <a:hlinkClick r:id="rId2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>
                <a:hlinkClick r:id="rId2"/>
              </a:rPr>
              <a:t>favierduboisspagnolo.com</a:t>
            </a:r>
            <a:endParaRPr lang="es-AR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 err="1"/>
              <a:t>www</a:t>
            </a:r>
            <a:r>
              <a:rPr lang="es-AR"/>
              <a:t>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/>
              <a:t>favierduboisspagnolo.com</a:t>
            </a:r>
          </a:p>
        </p:txBody>
      </p:sp>
      <p:sp>
        <p:nvSpPr>
          <p:cNvPr id="8" name="7 Marcador de texto">
            <a:extLst>
              <a:ext uri="{FF2B5EF4-FFF2-40B4-BE49-F238E27FC236}">
                <a16:creationId xmlns:a16="http://schemas.microsoft.com/office/drawing/2014/main" id="{8C9433EA-0AE1-4139-9E2B-38B10B58DCE5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791075" y="1524000"/>
            <a:ext cx="4041775" cy="11191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AR" dirty="0"/>
              <a:t>Dr. Eduardo M. Favier </a:t>
            </a:r>
            <a:r>
              <a:rPr lang="es-AR" dirty="0" err="1"/>
              <a:t>Dubois</a:t>
            </a:r>
            <a:r>
              <a:rPr lang="es-AR" dirty="0"/>
              <a:t>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s-AR" dirty="0"/>
          </a:p>
        </p:txBody>
      </p:sp>
      <p:pic>
        <p:nvPicPr>
          <p:cNvPr id="5" name="Picture 9" descr="DSC01347">
            <a:extLst>
              <a:ext uri="{FF2B5EF4-FFF2-40B4-BE49-F238E27FC236}">
                <a16:creationId xmlns:a16="http://schemas.microsoft.com/office/drawing/2014/main" id="{B65EE889-5B7F-4977-A8F0-3DF72C5CC2A3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86438" y="3000375"/>
            <a:ext cx="1887537" cy="2817813"/>
          </a:xfrm>
          <a:noFill/>
        </p:spPr>
      </p:pic>
      <p:sp>
        <p:nvSpPr>
          <p:cNvPr id="28677" name="8 Marcador de contenido">
            <a:extLst>
              <a:ext uri="{FF2B5EF4-FFF2-40B4-BE49-F238E27FC236}">
                <a16:creationId xmlns:a16="http://schemas.microsoft.com/office/drawing/2014/main" id="{5544D75B-229C-41E1-9EBD-5268D119F6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00600" y="2471738"/>
            <a:ext cx="4038600" cy="4743450"/>
          </a:xfrm>
        </p:spPr>
        <p:txBody>
          <a:bodyPr/>
          <a:lstStyle/>
          <a:p>
            <a:pPr eaLnBrk="1" hangingPunct="1"/>
            <a:endParaRPr lang="es-AR" altLang="es-AR"/>
          </a:p>
        </p:txBody>
      </p:sp>
      <p:sp>
        <p:nvSpPr>
          <p:cNvPr id="3" name="2 Marcador de número de diapositiva">
            <a:extLst>
              <a:ext uri="{FF2B5EF4-FFF2-40B4-BE49-F238E27FC236}">
                <a16:creationId xmlns:a16="http://schemas.microsoft.com/office/drawing/2014/main" id="{716D8653-1C99-4A07-952D-7697EE287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0AAF33F-5AD8-4AA6-B431-1A5C1E6047D6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17</a:t>
            </a:fld>
            <a:endParaRPr lang="es-ES" altLang="es-AR" sz="1600">
              <a:solidFill>
                <a:srgbClr val="7B9899"/>
              </a:solidFill>
            </a:endParaRP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7C398917-1F21-46B2-8396-D38E84885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dirty="0">
                <a:solidFill>
                  <a:schemeClr val="accent3">
                    <a:shade val="75000"/>
                  </a:schemeClr>
                </a:solidFill>
              </a:rPr>
              <a:t>MUCHAS GRACIAS POR VUESTRA ATENCION</a:t>
            </a:r>
          </a:p>
        </p:txBody>
      </p:sp>
      <p:sp>
        <p:nvSpPr>
          <p:cNvPr id="10" name="6 Marcador de contenido">
            <a:extLst>
              <a:ext uri="{FF2B5EF4-FFF2-40B4-BE49-F238E27FC236}">
                <a16:creationId xmlns:a16="http://schemas.microsoft.com/office/drawing/2014/main" id="{DD006CE8-EB9E-4C8A-B46F-84B9BDB9FC03}"/>
              </a:ext>
            </a:extLst>
          </p:cNvPr>
          <p:cNvSpPr txBox="1">
            <a:spLocks/>
          </p:cNvSpPr>
          <p:nvPr/>
        </p:nvSpPr>
        <p:spPr>
          <a:xfrm>
            <a:off x="581025" y="2509838"/>
            <a:ext cx="4040188" cy="2305050"/>
          </a:xfrm>
          <a:prstGeom prst="rect">
            <a:avLst/>
          </a:prstGeom>
          <a:noFill/>
          <a:ln w="15875" cap="rnd" cmpd="sng" algn="ctr">
            <a:noFill/>
            <a:prstDash val="solid"/>
          </a:ln>
          <a:effectLst>
            <a:outerShdw blurRad="50800" dist="254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endParaRPr lang="es-AR" sz="2200" b="1">
              <a:solidFill>
                <a:srgbClr val="FFFFFF"/>
              </a:solidFill>
              <a:latin typeface="+mn-lt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endParaRPr lang="es-AR" sz="22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8681" name="11 Marcador de pie de página">
            <a:extLst>
              <a:ext uri="{FF2B5EF4-FFF2-40B4-BE49-F238E27FC236}">
                <a16:creationId xmlns:a16="http://schemas.microsoft.com/office/drawing/2014/main" id="{9713D78C-61CD-47C2-84E1-25384B3D1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477DA8BC-7484-420F-96BE-8F58B25BC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br>
              <a:rPr lang="es-AR" dirty="0"/>
            </a:br>
            <a:r>
              <a:rPr lang="es-AR" dirty="0"/>
              <a:t>CUESTIONES</a:t>
            </a:r>
          </a:p>
        </p:txBody>
      </p:sp>
      <p:sp>
        <p:nvSpPr>
          <p:cNvPr id="13315" name="2 Marcador de contenido">
            <a:extLst>
              <a:ext uri="{FF2B5EF4-FFF2-40B4-BE49-F238E27FC236}">
                <a16:creationId xmlns:a16="http://schemas.microsoft.com/office/drawing/2014/main" id="{EA2A1FBE-642A-4628-A5D5-20B1CF0FB34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es-AR" altLang="es-AR" sz="2000"/>
          </a:p>
          <a:p>
            <a:pPr>
              <a:buFont typeface="Wingdings" panose="05000000000000000000" pitchFamily="2" charset="2"/>
              <a:buChar char="§"/>
            </a:pPr>
            <a:r>
              <a:rPr lang="es-AR" altLang="es-AR" sz="2000"/>
              <a:t>-¿CÓMO REACCIONA UN EMPRESARIO QUE ESTÁ EN CRISIS Y QUÉ  SIENTE CUANDO TOMA CONCIENCIA DE LA SITUACIÓN?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altLang="es-AR" sz="2000"/>
              <a:t>-¿QUÉ METODOLOGÍA DEBERÍA EMPLEAR PARA LA TOMA DE DECISIONES?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altLang="es-AR" sz="2000"/>
              <a:t>-¿QUÉ DECISIONES  URGENTES DEBE ADOPTAR EN MATERIA DE  PROCEDIMIENTOS Y DE FONDO?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altLang="es-AR" sz="2000"/>
              <a:t>-¿CUALES SON LAS SOLUCIONES LEGALES EN ARGENTINA FRENTE A LA INSOLVENCIA?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altLang="es-AR" sz="2000"/>
              <a:t>-¿CÓMO HA FUNCIONADO EL CONCURSO PREVENTIVO?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altLang="es-AR" sz="2000"/>
              <a:t>-¿CÓMO HA FUNCIONADO EL ACUERDO PREVENTIVO EXTRAJUDICIAL?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s-AR" altLang="es-AR" sz="2000"/>
              <a:t>.</a:t>
            </a:r>
          </a:p>
        </p:txBody>
      </p:sp>
      <p:sp>
        <p:nvSpPr>
          <p:cNvPr id="13316" name="3 Marcador de pie de página">
            <a:extLst>
              <a:ext uri="{FF2B5EF4-FFF2-40B4-BE49-F238E27FC236}">
                <a16:creationId xmlns:a16="http://schemas.microsoft.com/office/drawing/2014/main" id="{2953BDBC-A046-4755-B4B4-FE1DC7E4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4059CD3D-2E7C-4DD0-A75E-005EC58E7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ADEC939-70E6-4B84-9721-7805CA257307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2</a:t>
            </a:fld>
            <a:endParaRPr lang="es-ES" altLang="es-AR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6162116C-EFCE-47CF-8C15-A12AFDB76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968375"/>
          </a:xfrm>
        </p:spPr>
        <p:txBody>
          <a:bodyPr/>
          <a:lstStyle/>
          <a:p>
            <a:pPr>
              <a:defRPr/>
            </a:pPr>
            <a:r>
              <a:rPr lang="es-AR" dirty="0"/>
              <a:t>CONCEPTO DE CRISIS EMPRESARIA </a:t>
            </a:r>
            <a:br>
              <a:rPr lang="es-AR" dirty="0"/>
            </a:br>
            <a:endParaRPr lang="es-AR" dirty="0"/>
          </a:p>
        </p:txBody>
      </p:sp>
      <p:sp>
        <p:nvSpPr>
          <p:cNvPr id="14339" name="2 Marcador de contenido">
            <a:extLst>
              <a:ext uri="{FF2B5EF4-FFF2-40B4-BE49-F238E27FC236}">
                <a16:creationId xmlns:a16="http://schemas.microsoft.com/office/drawing/2014/main" id="{7587F71D-E5C8-4574-AFF9-FD871AB4FCB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s-AR" altLang="es-AR"/>
              <a:t>INCAPACIDAD PARA ENJUGAR PÉRDIDAS</a:t>
            </a:r>
          </a:p>
          <a:p>
            <a:r>
              <a:rPr lang="es-AR" altLang="es-AR"/>
              <a:t>CON RECURSOS PROPIOS O LOS QUE ESTEN DISPUESTOS A INYECTAR ACCIONISTAS O ACREEDORES</a:t>
            </a:r>
          </a:p>
          <a:p>
            <a:r>
              <a:rPr lang="es-AR" altLang="es-AR"/>
              <a:t>QUE LA CONDUCEN, DE NO MEDIAR UNA INTERVENCION EXTERIOR, A SU DESAPARICIÓN ECONOMICA CASI SEGURA A CORTO O MEDIANO PLAZO</a:t>
            </a:r>
          </a:p>
          <a:p>
            <a:r>
              <a:rPr lang="es-AR" altLang="es-AR"/>
              <a:t>(Unión Europea. Ayudas Estatales. Diario nº.244 del 01-10-2004)</a:t>
            </a:r>
          </a:p>
        </p:txBody>
      </p:sp>
      <p:sp>
        <p:nvSpPr>
          <p:cNvPr id="14340" name="3 Marcador de pie de página">
            <a:extLst>
              <a:ext uri="{FF2B5EF4-FFF2-40B4-BE49-F238E27FC236}">
                <a16:creationId xmlns:a16="http://schemas.microsoft.com/office/drawing/2014/main" id="{8B9468D3-98E5-4B6A-B5F8-17004C93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EDF9EFF8-28A9-46D8-93E7-9A9439E4C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A8340C4-4760-4906-8EB7-9738EFAE3BCE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3</a:t>
            </a:fld>
            <a:endParaRPr lang="es-ES" altLang="es-AR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AE3C9B55-6FC7-4BB9-B81A-A46E4B67F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476250"/>
            <a:ext cx="8534400" cy="758825"/>
          </a:xfrm>
        </p:spPr>
        <p:txBody>
          <a:bodyPr/>
          <a:lstStyle/>
          <a:p>
            <a:pPr>
              <a:defRPr/>
            </a:pPr>
            <a:r>
              <a:rPr lang="es-AR" dirty="0"/>
              <a:t>PARTICULARIDADES </a:t>
            </a:r>
            <a:br>
              <a:rPr lang="es-AR" dirty="0"/>
            </a:br>
            <a:r>
              <a:rPr lang="es-AR" dirty="0"/>
              <a:t>DE LA CRISIS POR COVID-19</a:t>
            </a:r>
          </a:p>
        </p:txBody>
      </p:sp>
      <p:sp>
        <p:nvSpPr>
          <p:cNvPr id="15363" name="2 Marcador de contenido">
            <a:extLst>
              <a:ext uri="{FF2B5EF4-FFF2-40B4-BE49-F238E27FC236}">
                <a16:creationId xmlns:a16="http://schemas.microsoft.com/office/drawing/2014/main" id="{8D2A49B7-794C-403D-8614-747691F697D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s-AR" altLang="es-AR" sz="2000"/>
              <a:t>CAUSA EXTERNA Y GENERAL</a:t>
            </a:r>
          </a:p>
          <a:p>
            <a:r>
              <a:rPr lang="es-AR" altLang="es-AR" sz="2000"/>
              <a:t>RESTRICCIÓN O CESE EN LA OFERTA: LA PRODUCCIÓN DE BIENES Y SERVICIOS POR AISLAMIENTO.</a:t>
            </a:r>
          </a:p>
          <a:p>
            <a:r>
              <a:rPr lang="es-AR" altLang="es-AR" sz="2000"/>
              <a:t>DIFICULTADES PARA EFECTIVIZAR LAS CUENTAS A COBRAR. RUPTURA DE LA CADENA DE PAGOS. CHEQUES RECHAZADOS.</a:t>
            </a:r>
          </a:p>
          <a:p>
            <a:r>
              <a:rPr lang="es-AR" altLang="es-AR" sz="2000"/>
              <a:t>CESE O DISMINUCIÓN DE LA DEMANDA, QUE DEJA SIN INGRESOS PARA ATENDER LOS GASTOS CORRIENTES QUE SE SIGUEN DEVENGANDO.</a:t>
            </a:r>
          </a:p>
          <a:p>
            <a:r>
              <a:rPr lang="es-AR" altLang="es-AR" sz="2000"/>
              <a:t>CESE O REDUCCIÓN DEL ACCESO AL CRÉDITO.</a:t>
            </a:r>
          </a:p>
          <a:p>
            <a:r>
              <a:rPr lang="es-AR" altLang="es-AR" sz="2000"/>
              <a:t>INCERTIDUMBRE SOBRE EL FUTURO QUE DIFICULTA EL PLANEAMIENTO.</a:t>
            </a:r>
          </a:p>
          <a:p>
            <a:r>
              <a:rPr lang="es-AR" altLang="es-AR" sz="2000"/>
              <a:t>INCUMPLIMIENTOS  CONTRACTUALES GENERALIZADOS</a:t>
            </a:r>
          </a:p>
        </p:txBody>
      </p:sp>
      <p:sp>
        <p:nvSpPr>
          <p:cNvPr id="15364" name="3 Marcador de pie de página">
            <a:extLst>
              <a:ext uri="{FF2B5EF4-FFF2-40B4-BE49-F238E27FC236}">
                <a16:creationId xmlns:a16="http://schemas.microsoft.com/office/drawing/2014/main" id="{32CB5683-54E5-42F1-9045-7EB77516E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E22A9975-61CB-4899-B555-A6D9FE342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E4975A-CB1C-4287-9CBD-5AFE866B4C51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4</a:t>
            </a:fld>
            <a:endParaRPr lang="es-ES" altLang="es-AR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>
            <a:extLst>
              <a:ext uri="{FF2B5EF4-FFF2-40B4-BE49-F238E27FC236}">
                <a16:creationId xmlns:a16="http://schemas.microsoft.com/office/drawing/2014/main" id="{C7F173DF-1466-42AD-86DD-BEE7358EB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AR" altLang="es-AR">
                <a:solidFill>
                  <a:srgbClr val="7B9899"/>
                </a:solidFill>
              </a:rPr>
              <a:t>REACCIONES DEL EMPRESARIO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4D0C1891-D1A2-4192-AA10-C900E3B60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EE97206-59F0-43FC-A911-768ADA0ED98C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5</a:t>
            </a:fld>
            <a:endParaRPr lang="es-ES" altLang="es-AR" sz="1600">
              <a:solidFill>
                <a:srgbClr val="7B9899"/>
              </a:solidFill>
            </a:endParaRP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4D6169DC-2880-4FBC-9287-44C6363AB1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IGNORA, NO RECONOCE O NO ACEPTA LA CRISIS.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HUYE HACIA ADELANTE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DEPRESION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ATENCIÓN DE CRISIS Y NO DEL NEGOCIO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SE NIEGA A HACER CONSULTAS.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INCURRE EN OPERACIONES RUINOSAS: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VENTAS POR DEBAJO DEL COSTO DE ACTIVOS O MERCADERIAS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FINANCIACION CON FRAUDE FISCAL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MESAS DE DINERO CON INTERESES USURARIOS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GARANTIAS EXCESIVAS</a:t>
            </a:r>
          </a:p>
          <a:p>
            <a:pPr>
              <a:defRPr/>
            </a:pPr>
            <a:r>
              <a:rPr lang="es-AR" altLang="es-AR" dirty="0"/>
              <a:t>SENSACION DE FRACASO</a:t>
            </a:r>
          </a:p>
          <a:p>
            <a:pPr lvl="1">
              <a:defRPr/>
            </a:pPr>
            <a:r>
              <a:rPr lang="es-AR" altLang="es-AR" dirty="0"/>
              <a:t>PERSONAL. FAMILIAR. CON CLIENTES Y PROVEEDORES. CRÉDITO. CON AMIGOS. SOCIAL</a:t>
            </a:r>
          </a:p>
          <a:p>
            <a:pPr>
              <a:defRPr/>
            </a:pPr>
            <a:r>
              <a:rPr lang="es-AR" altLang="es-AR" dirty="0"/>
              <a:t>PERDIDA DE AUTOESTIMA</a:t>
            </a:r>
          </a:p>
          <a:p>
            <a:pPr>
              <a:defRPr/>
            </a:pPr>
            <a:r>
              <a:rPr lang="es-AR" altLang="es-AR" dirty="0"/>
              <a:t>SHOCK PSICOLOGICO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AR" dirty="0"/>
          </a:p>
          <a:p>
            <a:pPr marL="548958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AR" dirty="0"/>
          </a:p>
          <a:p>
            <a:pPr marL="548958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AR" dirty="0"/>
          </a:p>
          <a:p>
            <a:pPr marL="548958" lvl="1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AR" dirty="0"/>
          </a:p>
        </p:txBody>
      </p:sp>
      <p:sp>
        <p:nvSpPr>
          <p:cNvPr id="16389" name="5 Marcador de pie de página">
            <a:extLst>
              <a:ext uri="{FF2B5EF4-FFF2-40B4-BE49-F238E27FC236}">
                <a16:creationId xmlns:a16="http://schemas.microsoft.com/office/drawing/2014/main" id="{871DABDD-22CC-4D42-8AE6-DFBFCF91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5D4C9C22-8200-44F2-A75D-50B15E14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-242888"/>
            <a:ext cx="8534400" cy="1511301"/>
          </a:xfrm>
        </p:spPr>
        <p:txBody>
          <a:bodyPr/>
          <a:lstStyle/>
          <a:p>
            <a:pPr>
              <a:defRPr/>
            </a:pPr>
            <a:r>
              <a:rPr lang="es-AR" dirty="0"/>
              <a:t>TOMA DE DECISIONES </a:t>
            </a:r>
            <a:br>
              <a:rPr lang="es-AR" dirty="0"/>
            </a:br>
            <a:r>
              <a:rPr lang="es-AR" dirty="0"/>
              <a:t>E INSTRUMENTOS</a:t>
            </a:r>
          </a:p>
        </p:txBody>
      </p:sp>
      <p:sp>
        <p:nvSpPr>
          <p:cNvPr id="17411" name="2 Marcador de contenido">
            <a:extLst>
              <a:ext uri="{FF2B5EF4-FFF2-40B4-BE49-F238E27FC236}">
                <a16:creationId xmlns:a16="http://schemas.microsoft.com/office/drawing/2014/main" id="{DB3CCC20-7BA8-44DE-A86F-A285EE6B2A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s-ES" altLang="es-AR" sz="2400"/>
          </a:p>
          <a:p>
            <a:pPr eaLnBrk="1" hangingPunct="1">
              <a:lnSpc>
                <a:spcPct val="90000"/>
              </a:lnSpc>
            </a:pPr>
            <a:r>
              <a:rPr lang="es-ES" altLang="es-AR" sz="2400"/>
              <a:t>TEORIA DE LAS DECISIONES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AR" sz="2000"/>
              <a:t>DETERMINACION PRECISA DEL PROBLEMA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AR" sz="2000"/>
              <a:t>BUSQUEDA DE ALTERNATIVAS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AR" sz="2000"/>
              <a:t>ANALISIS Y ELECCIÓN DE LA SOLUCION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AR" sz="2000"/>
              <a:t>EJECUCION DE LA SOLUCION.</a:t>
            </a:r>
          </a:p>
          <a:p>
            <a:pPr lvl="1" eaLnBrk="1" hangingPunct="1">
              <a:lnSpc>
                <a:spcPct val="90000"/>
              </a:lnSpc>
            </a:pPr>
            <a:endParaRPr lang="es-ES" altLang="es-AR" sz="200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s-ES" altLang="es-AR" sz="2400"/>
              <a:t>INSTRUMENTOS</a:t>
            </a:r>
            <a:r>
              <a:rPr lang="es-ES" altLang="es-AR" sz="200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AR" sz="2000"/>
              <a:t>PEDIR AYUDA PROFESIONAL ESPECIALIZADA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AR" sz="2000"/>
              <a:t>DIAGNÓSTICO DE LA SITUACIÓN ECONÓMICA Y FINANCIERA.</a:t>
            </a:r>
          </a:p>
          <a:p>
            <a:pPr lvl="1" eaLnBrk="1" hangingPunct="1">
              <a:lnSpc>
                <a:spcPct val="90000"/>
              </a:lnSpc>
            </a:pPr>
            <a:r>
              <a:rPr lang="es-ES" altLang="es-AR" sz="2000"/>
              <a:t>CREACIÓN DE UN COMITÉ DE CRISIS (UNOS SE OCUPAN DEL PROBLEMA MIENTRAS OTROS SE OCUPAN DEL NEGOCIO)</a:t>
            </a:r>
            <a:endParaRPr lang="es-AR" altLang="es-AR"/>
          </a:p>
          <a:p>
            <a:endParaRPr lang="es-AR" altLang="es-AR"/>
          </a:p>
        </p:txBody>
      </p:sp>
      <p:sp>
        <p:nvSpPr>
          <p:cNvPr id="17412" name="3 Marcador de pie de página">
            <a:extLst>
              <a:ext uri="{FF2B5EF4-FFF2-40B4-BE49-F238E27FC236}">
                <a16:creationId xmlns:a16="http://schemas.microsoft.com/office/drawing/2014/main" id="{21620CBF-CC53-4256-BE2C-66CFD9ED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  <p:sp>
        <p:nvSpPr>
          <p:cNvPr id="5" name="4 Marcador de número de diapositiva">
            <a:extLst>
              <a:ext uri="{FF2B5EF4-FFF2-40B4-BE49-F238E27FC236}">
                <a16:creationId xmlns:a16="http://schemas.microsoft.com/office/drawing/2014/main" id="{74331CED-4829-4B76-A452-13DDFE1D1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D0C71DF-10FB-4755-B2A2-53B9253CFC7E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6</a:t>
            </a:fld>
            <a:endParaRPr lang="es-ES" altLang="es-AR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Título">
            <a:extLst>
              <a:ext uri="{FF2B5EF4-FFF2-40B4-BE49-F238E27FC236}">
                <a16:creationId xmlns:a16="http://schemas.microsoft.com/office/drawing/2014/main" id="{5679B9ED-4E4A-4269-9A0B-98955CBC9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39813"/>
          </a:xfrm>
        </p:spPr>
        <p:txBody>
          <a:bodyPr/>
          <a:lstStyle/>
          <a:p>
            <a:pPr eaLnBrk="1" hangingPunct="1"/>
            <a:r>
              <a:rPr lang="es-AR" altLang="es-AR">
                <a:solidFill>
                  <a:srgbClr val="7B9899"/>
                </a:solidFill>
              </a:rPr>
              <a:t>DECISIONES A ADOPTAR</a:t>
            </a:r>
            <a:br>
              <a:rPr lang="es-AR" altLang="es-AR">
                <a:solidFill>
                  <a:srgbClr val="7B9899"/>
                </a:solidFill>
              </a:rPr>
            </a:br>
            <a:r>
              <a:rPr lang="es-AR" altLang="es-AR">
                <a:solidFill>
                  <a:srgbClr val="7B9899"/>
                </a:solidFill>
              </a:rPr>
              <a:t>FRENTE A LA INSOLVENCIA</a:t>
            </a:r>
          </a:p>
        </p:txBody>
      </p:sp>
      <p:sp>
        <p:nvSpPr>
          <p:cNvPr id="4" name="3 Marcador de número de diapositiva">
            <a:extLst>
              <a:ext uri="{FF2B5EF4-FFF2-40B4-BE49-F238E27FC236}">
                <a16:creationId xmlns:a16="http://schemas.microsoft.com/office/drawing/2014/main" id="{6F297790-806D-4B85-BF0C-55D2FE24D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DF120FD-EF61-4484-AF61-9364E629EA84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7</a:t>
            </a:fld>
            <a:endParaRPr lang="es-ES" altLang="es-AR" sz="1600">
              <a:solidFill>
                <a:srgbClr val="7B9899"/>
              </a:solidFill>
            </a:endParaRP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39F2676A-5058-4313-B42F-4F0F2FC7F8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62500" lnSpcReduction="20000"/>
          </a:bodyPr>
          <a:lstStyle/>
          <a:p>
            <a:pPr marL="274320" lvl="1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AR" sz="3400" dirty="0"/>
              <a:t>INTENTAR MEDIDAS URGENTES:</a:t>
            </a:r>
          </a:p>
          <a:p>
            <a:pPr marL="274320" lvl="1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AR" dirty="0"/>
              <a:t>RENEGOCIAR CON ACREEDORES</a:t>
            </a:r>
          </a:p>
          <a:p>
            <a:pPr marL="274320" lvl="1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AR" dirty="0"/>
              <a:t>RENEGOCIAR CONDICIONES CON PROVEEDORES</a:t>
            </a:r>
          </a:p>
          <a:p>
            <a:pPr marL="274320" lvl="1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AR" dirty="0"/>
              <a:t>INYECTAR FONDOS A LA EMPRESA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s-AR" dirty="0"/>
              <a:t>PRESTAMOS PRIVADOS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s-AR" dirty="0"/>
              <a:t>SUBSIDIOS PÚBLICOS.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s-AR" dirty="0"/>
              <a:t>VENTA DE ACTIVOS IMPRODUCTIVOS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s-AR" dirty="0"/>
              <a:t>APORTES DE CAPITAL DE LOS PROPIOS SOCIOS O GRUPO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s-AR" dirty="0"/>
              <a:t>INCORPORACIÓN DE INVERSORES EXTERNOS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s-AR" dirty="0"/>
              <a:t>COBRO ANTICIPADO DE CUENTAS A COBRAR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CAMBIOS SOBRE COMPETENCIA, PROCESOS Y PRODUCTOS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PROTECCIÓN DE CAJA POR UN FIDEICOMISO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REDUCCION DE PERSONAL Y GASTOS FIJOS</a:t>
            </a:r>
          </a:p>
          <a:p>
            <a:pPr>
              <a:defRPr/>
            </a:pPr>
            <a:endParaRPr lang="es-AR" altLang="es-AR" dirty="0"/>
          </a:p>
          <a:p>
            <a:pPr>
              <a:defRPr/>
            </a:pPr>
            <a:r>
              <a:rPr lang="es-AR" altLang="es-AR" sz="3200" dirty="0"/>
              <a:t>PLANEAR MEDIDAS MEDIATAS:</a:t>
            </a:r>
          </a:p>
          <a:p>
            <a:pPr>
              <a:defRPr/>
            </a:pPr>
            <a:r>
              <a:rPr lang="es-AR" altLang="es-AR" dirty="0"/>
              <a:t>INTENTAR REVERTIR LAS CAUSAS</a:t>
            </a:r>
          </a:p>
          <a:p>
            <a:pPr>
              <a:defRPr/>
            </a:pPr>
            <a:r>
              <a:rPr lang="es-AR" altLang="es-AR" dirty="0"/>
              <a:t>CAMBIO DEL DISEÑO ORGANIZACIONAL</a:t>
            </a:r>
          </a:p>
          <a:p>
            <a:pPr>
              <a:defRPr/>
            </a:pPr>
            <a:r>
              <a:rPr lang="es-AR" altLang="es-AR" dirty="0"/>
              <a:t>MODIFICACIONES EN LA ACTIVIDAD DE LA EMPRESA.</a:t>
            </a:r>
          </a:p>
          <a:p>
            <a:pPr>
              <a:defRPr/>
            </a:pPr>
            <a:r>
              <a:rPr lang="es-AR" altLang="es-AR" dirty="0"/>
              <a:t>ACUDIR A UN REMEDIO LEGAL CONCURSAL.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AR" dirty="0"/>
          </a:p>
        </p:txBody>
      </p:sp>
      <p:sp>
        <p:nvSpPr>
          <p:cNvPr id="18437" name="5 Marcador de pie de página">
            <a:extLst>
              <a:ext uri="{FF2B5EF4-FFF2-40B4-BE49-F238E27FC236}">
                <a16:creationId xmlns:a16="http://schemas.microsoft.com/office/drawing/2014/main" id="{70D92340-8762-4B7E-8038-742D584E0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63BEC564-F375-4882-A0C3-6A4327C12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476250"/>
            <a:ext cx="8534400" cy="758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AR" dirty="0"/>
              <a:t>EL DERECHO FRENTE A LA INSOLVENCIA EMPRESARIA</a:t>
            </a:r>
          </a:p>
        </p:txBody>
      </p:sp>
      <p:sp>
        <p:nvSpPr>
          <p:cNvPr id="3" name="2 Marcador de número de diapositiva">
            <a:extLst>
              <a:ext uri="{FF2B5EF4-FFF2-40B4-BE49-F238E27FC236}">
                <a16:creationId xmlns:a16="http://schemas.microsoft.com/office/drawing/2014/main" id="{9C6F6D68-F24E-4D7C-A9CA-6FB063A8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56100" y="1196975"/>
            <a:ext cx="457200" cy="4413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65A9E12-8EDD-409A-9198-4387F311A118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8</a:t>
            </a:fld>
            <a:endParaRPr lang="es-ES" altLang="es-AR" sz="1600">
              <a:solidFill>
                <a:srgbClr val="7B9899"/>
              </a:solidFill>
            </a:endParaRPr>
          </a:p>
        </p:txBody>
      </p:sp>
      <p:sp>
        <p:nvSpPr>
          <p:cNvPr id="4" name="3 Marcador de contenido">
            <a:extLst>
              <a:ext uri="{FF2B5EF4-FFF2-40B4-BE49-F238E27FC236}">
                <a16:creationId xmlns:a16="http://schemas.microsoft.com/office/drawing/2014/main" id="{2F40AC2C-96F9-47D6-B932-9C715BB1F6C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 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EL PROBLEMA DE LA INSOLVENCIA: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	ECONOMICO: EL CREDITO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	JURIDICO: LA IGUALDAD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	INTERES PUBLICO.</a:t>
            </a:r>
            <a:endParaRPr lang="es-MX" sz="2800" dirty="0">
              <a:cs typeface="Times New Roman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ES" sz="2800" dirty="0">
              <a:cs typeface="Times New Roman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 LAS RESPUESTAS: LOS PROCESOS CONCURSALES.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	CARACTERISTICAS: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	SISTEMA DE REPARTO DE PODER Y DE BIENES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	TUTELA DEL CREDITO VS.TUTELA DE LA EMPRESA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          TUTELA DE LOS TRABAJADORES. INTERESES FISCALES.</a:t>
            </a:r>
          </a:p>
          <a:p>
            <a:pPr marL="1098233" lvl="3" indent="-27432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es-MX" sz="2100" dirty="0">
              <a:cs typeface="Times New Roman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s-ES" sz="2800" dirty="0">
              <a:cs typeface="Times New Roman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        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800" dirty="0">
                <a:cs typeface="Times New Roman" charset="0"/>
              </a:rPr>
              <a:t>        LA INSOLVENCIA SOBERANA.</a:t>
            </a:r>
            <a:endParaRPr lang="es-AR" dirty="0"/>
          </a:p>
        </p:txBody>
      </p:sp>
      <p:sp>
        <p:nvSpPr>
          <p:cNvPr id="19461" name="5 Marcador de pie de página">
            <a:extLst>
              <a:ext uri="{FF2B5EF4-FFF2-40B4-BE49-F238E27FC236}">
                <a16:creationId xmlns:a16="http://schemas.microsoft.com/office/drawing/2014/main" id="{28198259-D6BC-470A-846F-2C08E3573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>
            <a:extLst>
              <a:ext uri="{FF2B5EF4-FFF2-40B4-BE49-F238E27FC236}">
                <a16:creationId xmlns:a16="http://schemas.microsoft.com/office/drawing/2014/main" id="{8DAA2A13-A36C-49AB-ABD5-025DD4572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-315913"/>
            <a:ext cx="8534400" cy="1584326"/>
          </a:xfrm>
        </p:spPr>
        <p:txBody>
          <a:bodyPr/>
          <a:lstStyle/>
          <a:p>
            <a:pPr eaLnBrk="1" hangingPunct="1"/>
            <a:r>
              <a:rPr lang="es-AR" altLang="es-AR">
                <a:solidFill>
                  <a:srgbClr val="7B9899"/>
                </a:solidFill>
              </a:rPr>
              <a:t>LOS PROCESOS CONCURSALES </a:t>
            </a:r>
            <a:br>
              <a:rPr lang="es-AR" altLang="es-AR">
                <a:solidFill>
                  <a:srgbClr val="7B9899"/>
                </a:solidFill>
              </a:rPr>
            </a:br>
            <a:r>
              <a:rPr lang="es-AR" altLang="es-AR">
                <a:solidFill>
                  <a:srgbClr val="7B9899"/>
                </a:solidFill>
              </a:rPr>
              <a:t>EN ARGENTINA.</a:t>
            </a:r>
          </a:p>
        </p:txBody>
      </p:sp>
      <p:sp>
        <p:nvSpPr>
          <p:cNvPr id="3" name="2 Marcador de número de diapositiva">
            <a:extLst>
              <a:ext uri="{FF2B5EF4-FFF2-40B4-BE49-F238E27FC236}">
                <a16:creationId xmlns:a16="http://schemas.microsoft.com/office/drawing/2014/main" id="{49E9B4E4-7DFE-439B-A875-71024E1FD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8DCDB92-6160-4490-B985-7032B985AD6E}" type="slidenum">
              <a:rPr lang="es-ES" altLang="es-AR" sz="1600">
                <a:solidFill>
                  <a:srgbClr val="7B9899"/>
                </a:solidFill>
              </a:rPr>
              <a:pPr eaLnBrk="1" hangingPunct="1"/>
              <a:t>9</a:t>
            </a:fld>
            <a:endParaRPr lang="es-ES" altLang="es-AR" sz="1600">
              <a:solidFill>
                <a:srgbClr val="7B9899"/>
              </a:solidFill>
            </a:endParaRPr>
          </a:p>
        </p:txBody>
      </p:sp>
      <p:sp>
        <p:nvSpPr>
          <p:cNvPr id="4" name="3 Marcador de contenido">
            <a:extLst>
              <a:ext uri="{FF2B5EF4-FFF2-40B4-BE49-F238E27FC236}">
                <a16:creationId xmlns:a16="http://schemas.microsoft.com/office/drawing/2014/main" id="{748B4A7D-BB44-49EC-9FF3-68C4A2C6F7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" sz="2400" dirty="0">
                <a:cs typeface="Times New Roman" charset="0"/>
              </a:rPr>
              <a:t>LEGISLACIÓN ARGENTINA: 	LEY 24.522 de 1995 Y MODIF.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PROCESOS GENERALES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s-AR" dirty="0"/>
              <a:t>EL CONCURSO PREVENTIVO: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s-AR" dirty="0"/>
              <a:t>El deudor conserva al administración bajo vigilancia de un síndico para lograr un acuerdo mayoritario con acreedores.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s-AR" dirty="0"/>
              <a:t>LA QUIEBRA: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s-AR" dirty="0"/>
              <a:t>Se incautan y liquidan por el síndico los bienes del deudor para pagar a sus acreedores.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s-AR" dirty="0"/>
              <a:t>EL ACUERDO PREVENTIVO EXTRAJUDICIAL (APE)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s-AR" dirty="0"/>
              <a:t>El deudor negocia privadamente un acuerdo mayoritario que luego impone judicialmente a todos sus acreedores.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AR" dirty="0"/>
              <a:t>ESPECIFICOS: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s-AR" dirty="0"/>
              <a:t>ENTIDADES FINANCIERAS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s-AR" dirty="0"/>
              <a:t>ASEGURADORAS</a:t>
            </a:r>
          </a:p>
        </p:txBody>
      </p:sp>
      <p:sp>
        <p:nvSpPr>
          <p:cNvPr id="20485" name="5 Marcador de pie de página">
            <a:extLst>
              <a:ext uri="{FF2B5EF4-FFF2-40B4-BE49-F238E27FC236}">
                <a16:creationId xmlns:a16="http://schemas.microsoft.com/office/drawing/2014/main" id="{5578046A-1B71-42C2-879A-65224947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s-ES" altLang="es-AR" sz="1200">
                <a:solidFill>
                  <a:srgbClr val="FFFFFF"/>
                </a:solidFill>
              </a:rPr>
              <a:t>www.favierduboisspagnolo.com                      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1455</TotalTime>
  <Words>1257</Words>
  <Application>Microsoft Office PowerPoint</Application>
  <PresentationFormat>Presentación en pantalla (4:3)</PresentationFormat>
  <Paragraphs>215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Civil</vt:lpstr>
      <vt:lpstr>                           EDUARDO M. FAVIER DUBOIS </vt:lpstr>
      <vt:lpstr> CUESTIONES</vt:lpstr>
      <vt:lpstr>CONCEPTO DE CRISIS EMPRESARIA  </vt:lpstr>
      <vt:lpstr>PARTICULARIDADES  DE LA CRISIS POR COVID-19</vt:lpstr>
      <vt:lpstr>REACCIONES DEL EMPRESARIO</vt:lpstr>
      <vt:lpstr>TOMA DE DECISIONES  E INSTRUMENTOS</vt:lpstr>
      <vt:lpstr>DECISIONES A ADOPTAR FRENTE A LA INSOLVENCIA</vt:lpstr>
      <vt:lpstr>EL DERECHO FRENTE A LA INSOLVENCIA EMPRESARIA</vt:lpstr>
      <vt:lpstr>LOS PROCESOS CONCURSALES  EN ARGENTINA.</vt:lpstr>
      <vt:lpstr>EL CONCURSO PREVENTIVO</vt:lpstr>
      <vt:lpstr>VENTAJAS PARA LA EMPRESA</vt:lpstr>
      <vt:lpstr>VENTAJAS PARA LA EMPRESA (CONT)</vt:lpstr>
      <vt:lpstr>PROPUESTAS FACTIBLES</vt:lpstr>
      <vt:lpstr>INSTITUTOS EXITOSOS DEL CONCURSO PREVENTIVO</vt:lpstr>
      <vt:lpstr>ACUERDO PREVENTIVO EXTRAJUDICIAL (APE) </vt:lpstr>
      <vt:lpstr>VENTAJAS Y RESULTADOS.</vt:lpstr>
      <vt:lpstr>MUCHAS GRACIAS POR VUESTRA ATENCION</vt:lpstr>
    </vt:vector>
  </TitlesOfParts>
  <Company>Soporte Tècnico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Josè Luis Rolòn</dc:creator>
  <cp:lastModifiedBy>Eduardo Favier Dubois</cp:lastModifiedBy>
  <cp:revision>79</cp:revision>
  <dcterms:created xsi:type="dcterms:W3CDTF">2004-11-11T10:31:57Z</dcterms:created>
  <dcterms:modified xsi:type="dcterms:W3CDTF">2020-06-02T23:36:02Z</dcterms:modified>
</cp:coreProperties>
</file>